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8"/>
  </p:notesMasterIdLst>
  <p:sldIdLst>
    <p:sldId id="256" r:id="rId5"/>
    <p:sldId id="263" r:id="rId6"/>
    <p:sldId id="268" r:id="rId7"/>
    <p:sldId id="273" r:id="rId8"/>
    <p:sldId id="270" r:id="rId9"/>
    <p:sldId id="271" r:id="rId10"/>
    <p:sldId id="262" r:id="rId11"/>
    <p:sldId id="272" r:id="rId12"/>
    <p:sldId id="275" r:id="rId13"/>
    <p:sldId id="269" r:id="rId14"/>
    <p:sldId id="274" r:id="rId15"/>
    <p:sldId id="265"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75" d="100"/>
          <a:sy n="75"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F1223-7DE2-49EB-812B-0BA2AAE5E2DF}" type="datetimeFigureOut">
              <a:rPr lang="en-GB" smtClean="0"/>
              <a:t>04/04/2022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9CFA6-B2C8-4C8A-B249-0D47AABC6346}" type="slidenum">
              <a:rPr lang="en-GB" smtClean="0"/>
              <a:t>‹#›</a:t>
            </a:fld>
            <a:endParaRPr lang="en-GB"/>
          </a:p>
        </p:txBody>
      </p:sp>
    </p:spTree>
    <p:extLst>
      <p:ext uri="{BB962C8B-B14F-4D97-AF65-F5344CB8AC3E}">
        <p14:creationId xmlns:p14="http://schemas.microsoft.com/office/powerpoint/2010/main" val="269500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Slide</a:t>
            </a:r>
          </a:p>
        </p:txBody>
      </p:sp>
      <p:sp>
        <p:nvSpPr>
          <p:cNvPr id="4" name="Slide Number Placeholder 3"/>
          <p:cNvSpPr>
            <a:spLocks noGrp="1"/>
          </p:cNvSpPr>
          <p:nvPr>
            <p:ph type="sldNum" sz="quarter" idx="5"/>
          </p:nvPr>
        </p:nvSpPr>
        <p:spPr/>
        <p:txBody>
          <a:bodyPr/>
          <a:lstStyle/>
          <a:p>
            <a:fld id="{5189CFA6-B2C8-4C8A-B249-0D47AABC6346}" type="slidenum">
              <a:rPr lang="en-GB" smtClean="0"/>
              <a:t>2</a:t>
            </a:fld>
            <a:endParaRPr lang="en-GB"/>
          </a:p>
        </p:txBody>
      </p:sp>
    </p:spTree>
    <p:extLst>
      <p:ext uri="{BB962C8B-B14F-4D97-AF65-F5344CB8AC3E}">
        <p14:creationId xmlns:p14="http://schemas.microsoft.com/office/powerpoint/2010/main" val="202475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slide</a:t>
            </a:r>
          </a:p>
        </p:txBody>
      </p:sp>
      <p:sp>
        <p:nvSpPr>
          <p:cNvPr id="4" name="Slide Number Placeholder 3"/>
          <p:cNvSpPr>
            <a:spLocks noGrp="1"/>
          </p:cNvSpPr>
          <p:nvPr>
            <p:ph type="sldNum" sz="quarter" idx="5"/>
          </p:nvPr>
        </p:nvSpPr>
        <p:spPr/>
        <p:txBody>
          <a:bodyPr/>
          <a:lstStyle/>
          <a:p>
            <a:fld id="{5189CFA6-B2C8-4C8A-B249-0D47AABC6346}" type="slidenum">
              <a:rPr lang="en-GB" smtClean="0"/>
              <a:t>3</a:t>
            </a:fld>
            <a:endParaRPr lang="en-GB"/>
          </a:p>
        </p:txBody>
      </p:sp>
    </p:spTree>
    <p:extLst>
      <p:ext uri="{BB962C8B-B14F-4D97-AF65-F5344CB8AC3E}">
        <p14:creationId xmlns:p14="http://schemas.microsoft.com/office/powerpoint/2010/main" val="367986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Slide</a:t>
            </a:r>
          </a:p>
        </p:txBody>
      </p:sp>
      <p:sp>
        <p:nvSpPr>
          <p:cNvPr id="4" name="Slide Number Placeholder 3"/>
          <p:cNvSpPr>
            <a:spLocks noGrp="1"/>
          </p:cNvSpPr>
          <p:nvPr>
            <p:ph type="sldNum" sz="quarter" idx="5"/>
          </p:nvPr>
        </p:nvSpPr>
        <p:spPr/>
        <p:txBody>
          <a:bodyPr/>
          <a:lstStyle/>
          <a:p>
            <a:fld id="{5189CFA6-B2C8-4C8A-B249-0D47AABC6346}" type="slidenum">
              <a:rPr lang="en-GB" smtClean="0"/>
              <a:t>7</a:t>
            </a:fld>
            <a:endParaRPr lang="en-GB"/>
          </a:p>
        </p:txBody>
      </p:sp>
    </p:spTree>
    <p:extLst>
      <p:ext uri="{BB962C8B-B14F-4D97-AF65-F5344CB8AC3E}">
        <p14:creationId xmlns:p14="http://schemas.microsoft.com/office/powerpoint/2010/main" val="241071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DCE612-754A-4E0C-8041-CE32E56AD6FC}"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691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1B54D-C523-4A9F-8D46-00FC35207733}"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324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EBF14-C3C9-456B-AA1C-896A19311BFE}"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835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65227-05C5-4E7C-90ED-02BF6DBAB5BC}"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144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74BC7-0A4B-486B-8D3E-1E914B055C63}" type="datetime1">
              <a:rPr lang="en-US" smtClean="0"/>
              <a:t>4/4/2022</a:t>
            </a:fld>
            <a:endParaRPr lang="en-US"/>
          </a:p>
        </p:txBody>
      </p:sp>
      <p:sp>
        <p:nvSpPr>
          <p:cNvPr id="5" name="Footer Placeholder 4"/>
          <p:cNvSpPr>
            <a:spLocks noGrp="1"/>
          </p:cNvSpPr>
          <p:nvPr>
            <p:ph type="ftr" sz="quarter" idx="11"/>
          </p:nvPr>
        </p:nvSpPr>
        <p:spPr/>
        <p:txBody>
          <a:bodyPr/>
          <a:lstStyle/>
          <a:p>
            <a:r>
              <a:rPr lang="nl-NL"/>
              <a:t>Wee Beasties! catherine.reid@glasgow.ac.uk</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219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00BD4-A58D-4032-988E-76245AF1E5F0}" type="datetime1">
              <a:rPr lang="en-US" smtClean="0"/>
              <a:t>4/4/2022</a:t>
            </a:fld>
            <a:endParaRPr lang="en-US"/>
          </a:p>
        </p:txBody>
      </p:sp>
      <p:sp>
        <p:nvSpPr>
          <p:cNvPr id="6" name="Footer Placeholder 5"/>
          <p:cNvSpPr>
            <a:spLocks noGrp="1"/>
          </p:cNvSpPr>
          <p:nvPr>
            <p:ph type="ftr" sz="quarter" idx="11"/>
          </p:nvPr>
        </p:nvSpPr>
        <p:spPr/>
        <p:txBody>
          <a:bodyPr/>
          <a:lstStyle/>
          <a:p>
            <a:r>
              <a:rPr lang="nl-NL"/>
              <a:t>Wee Beasties! catherine.reid@glasgow.ac.uk</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91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27947-0D56-4759-86D9-B755B8FBAFC2}" type="datetime1">
              <a:rPr lang="en-US" smtClean="0"/>
              <a:t>4/4/2022</a:t>
            </a:fld>
            <a:endParaRPr lang="en-US"/>
          </a:p>
        </p:txBody>
      </p:sp>
      <p:sp>
        <p:nvSpPr>
          <p:cNvPr id="8" name="Footer Placeholder 7"/>
          <p:cNvSpPr>
            <a:spLocks noGrp="1"/>
          </p:cNvSpPr>
          <p:nvPr>
            <p:ph type="ftr" sz="quarter" idx="11"/>
          </p:nvPr>
        </p:nvSpPr>
        <p:spPr/>
        <p:txBody>
          <a:bodyPr/>
          <a:lstStyle/>
          <a:p>
            <a:r>
              <a:rPr lang="nl-NL"/>
              <a:t>Wee Beasties! catherine.reid@glasgow.ac.uk</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241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4BBA8-BE8D-4679-A8F1-22871695B67D}" type="datetime1">
              <a:rPr lang="en-US" smtClean="0"/>
              <a:t>4/4/2022</a:t>
            </a:fld>
            <a:endParaRPr lang="en-US"/>
          </a:p>
        </p:txBody>
      </p:sp>
      <p:sp>
        <p:nvSpPr>
          <p:cNvPr id="4" name="Footer Placeholder 3"/>
          <p:cNvSpPr>
            <a:spLocks noGrp="1"/>
          </p:cNvSpPr>
          <p:nvPr>
            <p:ph type="ftr" sz="quarter" idx="11"/>
          </p:nvPr>
        </p:nvSpPr>
        <p:spPr/>
        <p:txBody>
          <a:bodyPr/>
          <a:lstStyle/>
          <a:p>
            <a:r>
              <a:rPr lang="nl-NL"/>
              <a:t>Wee Beasties! catherine.reid@glasgow.ac.uk</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403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F9BB1-62D5-4D62-8BC7-DCEAE0D1C891}" type="datetime1">
              <a:rPr lang="en-US" smtClean="0"/>
              <a:t>4/4/2022</a:t>
            </a:fld>
            <a:endParaRPr lang="en-US"/>
          </a:p>
        </p:txBody>
      </p:sp>
      <p:sp>
        <p:nvSpPr>
          <p:cNvPr id="3" name="Footer Placeholder 2"/>
          <p:cNvSpPr>
            <a:spLocks noGrp="1"/>
          </p:cNvSpPr>
          <p:nvPr>
            <p:ph type="ftr" sz="quarter" idx="11"/>
          </p:nvPr>
        </p:nvSpPr>
        <p:spPr/>
        <p:txBody>
          <a:bodyPr/>
          <a:lstStyle/>
          <a:p>
            <a:r>
              <a:rPr lang="nl-NL"/>
              <a:t>Wee Beasties! catherine.reid@glasgow.ac.uk</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968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27F7A-2507-4A6C-83B1-F131781458AA}" type="datetime1">
              <a:rPr lang="en-US" smtClean="0"/>
              <a:t>4/4/2022</a:t>
            </a:fld>
            <a:endParaRPr lang="en-US"/>
          </a:p>
        </p:txBody>
      </p:sp>
      <p:sp>
        <p:nvSpPr>
          <p:cNvPr id="6" name="Footer Placeholder 5"/>
          <p:cNvSpPr>
            <a:spLocks noGrp="1"/>
          </p:cNvSpPr>
          <p:nvPr>
            <p:ph type="ftr" sz="quarter" idx="11"/>
          </p:nvPr>
        </p:nvSpPr>
        <p:spPr/>
        <p:txBody>
          <a:bodyPr/>
          <a:lstStyle/>
          <a:p>
            <a:r>
              <a:rPr lang="nl-NL"/>
              <a:t>Wee Beasties! catherine.reid@glasgow.ac.uk</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621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7D4CE-52F8-4628-83C6-F46D6324CE44}" type="datetime1">
              <a:rPr lang="en-US" smtClean="0"/>
              <a:t>4/4/2022</a:t>
            </a:fld>
            <a:endParaRPr lang="en-US"/>
          </a:p>
        </p:txBody>
      </p:sp>
      <p:sp>
        <p:nvSpPr>
          <p:cNvPr id="6" name="Footer Placeholder 5"/>
          <p:cNvSpPr>
            <a:spLocks noGrp="1"/>
          </p:cNvSpPr>
          <p:nvPr>
            <p:ph type="ftr" sz="quarter" idx="11"/>
          </p:nvPr>
        </p:nvSpPr>
        <p:spPr/>
        <p:txBody>
          <a:bodyPr/>
          <a:lstStyle/>
          <a:p>
            <a:r>
              <a:rPr lang="nl-NL"/>
              <a:t>Wee Beasties! catherine.reid@glasgow.ac.uk</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290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3555B-DD09-46BA-8344-E5D14854C9D5}" type="datetime1">
              <a:rPr lang="en-US" smtClean="0"/>
              <a:t>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Wee Beasties! catherine.reid@glasgow.ac.uk</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860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vasivespecies.scot/invasive-species" TargetMode="External"/><Relationship Id="rId2" Type="http://schemas.openxmlformats.org/officeDocument/2006/relationships/hyperlink" Target="https://www.nhm.ac.uk/discover/anthropocene.html" TargetMode="External"/><Relationship Id="rId1" Type="http://schemas.openxmlformats.org/officeDocument/2006/relationships/slideLayout" Target="../slideLayouts/slideLayout2.xml"/><Relationship Id="rId6" Type="http://schemas.openxmlformats.org/officeDocument/2006/relationships/hyperlink" Target="https://www.nature.scot/scotlands-biodiversity/key-pressures-biodiversity" TargetMode="External"/><Relationship Id="rId5" Type="http://schemas.openxmlformats.org/officeDocument/2006/relationships/hyperlink" Target="https://www.nature.scot/doc/naturescot-climate-change-nature-information-sheet" TargetMode="External"/><Relationship Id="rId4" Type="http://schemas.openxmlformats.org/officeDocument/2006/relationships/hyperlink" Target="https://www.nhm.ac.uk/discover/will-the-ocean-really-di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xfam.org/en/what-we-do/issues/tackling-climate-crisis#:~:text=Oxfam%20campaigns%20for%20climate%20action,countries%20are%20supported%20to%20adapt" TargetMode="External"/><Relationship Id="rId2" Type="http://schemas.openxmlformats.org/officeDocument/2006/relationships/hyperlink" Target="https://www.wwf.org.uk/updates/10-myths-about-climate-change" TargetMode="External"/><Relationship Id="rId1" Type="http://schemas.openxmlformats.org/officeDocument/2006/relationships/slideLayout" Target="../slideLayouts/slideLayout2.xml"/><Relationship Id="rId6" Type="http://schemas.openxmlformats.org/officeDocument/2006/relationships/hyperlink" Target="https://www.wwf.org.uk/what-we-do/projects/our-climate-work-scotland" TargetMode="External"/><Relationship Id="rId5" Type="http://schemas.openxmlformats.org/officeDocument/2006/relationships/hyperlink" Target="https://www.nhm.ac.uk/discover/news/2021/september/animals-shapeshifting-to-adapt-to-rising-temperatures.html" TargetMode="External"/><Relationship Id="rId4" Type="http://schemas.openxmlformats.org/officeDocument/2006/relationships/hyperlink" Target="https://www.adaptationscotland.org.uk/why-adapt/impacts-scotlan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ottishwildlifetrust.org.uk/scotlands-wildlife/" TargetMode="External"/><Relationship Id="rId2" Type="http://schemas.openxmlformats.org/officeDocument/2006/relationships/hyperlink" Target="https://www.nature.scot/landscapes-and-habitats/habitat-types" TargetMode="External"/><Relationship Id="rId1" Type="http://schemas.openxmlformats.org/officeDocument/2006/relationships/slideLayout" Target="../slideLayouts/slideLayout2.xml"/><Relationship Id="rId6" Type="http://schemas.openxmlformats.org/officeDocument/2006/relationships/hyperlink" Target="https://www.froglife.org/info-advice/amphibians-and-reptiles/" TargetMode="External"/><Relationship Id="rId5" Type="http://schemas.openxmlformats.org/officeDocument/2006/relationships/hyperlink" Target="https://www.nhm.ac.uk/discover/urban-wildlife.html" TargetMode="External"/><Relationship Id="rId4" Type="http://schemas.openxmlformats.org/officeDocument/2006/relationships/hyperlink" Target="https://www.nhm.ac.uk/discover/how-water-voles-left-their-riverside-homes-for-glasgow-grassland.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hm.ac.uk/discover/how-do-camels-survive-in-deserts.html" TargetMode="External"/><Relationship Id="rId2" Type="http://schemas.openxmlformats.org/officeDocument/2006/relationships/hyperlink" Target="https://www.nhm.ac.uk/discover/news/2021/september/animals-shapeshifting-to-adapt-to-rising-temperatures.html" TargetMode="External"/><Relationship Id="rId1" Type="http://schemas.openxmlformats.org/officeDocument/2006/relationships/slideLayout" Target="../slideLayouts/slideLayout2.xml"/><Relationship Id="rId4" Type="http://schemas.openxmlformats.org/officeDocument/2006/relationships/hyperlink" Target="https://www.nhm.ac.uk/discover/news/2021/september/plants-and-pollinators-use-electric-fields-to-find-each-other.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DB445-63BB-4D8E-868C-A4DA92D81AA1}"/>
              </a:ext>
            </a:extLst>
          </p:cNvPr>
          <p:cNvPicPr>
            <a:picLocks noChangeAspect="1"/>
          </p:cNvPicPr>
          <p:nvPr/>
        </p:nvPicPr>
        <p:blipFill rotWithShape="1">
          <a:blip r:embed="rId2"/>
          <a:srcRect t="10256" b="14744"/>
          <a:stretch/>
        </p:blipFill>
        <p:spPr>
          <a:xfrm>
            <a:off x="20" y="10"/>
            <a:ext cx="12191980" cy="6857990"/>
          </a:xfrm>
          <a:prstGeom prst="rect">
            <a:avLst/>
          </a:prstGeom>
        </p:spPr>
      </p:pic>
      <p:sp>
        <p:nvSpPr>
          <p:cNvPr id="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Autofit/>
          </a:bodyPr>
          <a:lstStyle/>
          <a:p>
            <a:r>
              <a:rPr lang="en-US" sz="8000" b="1" dirty="0"/>
              <a:t>Wee Beasties</a:t>
            </a:r>
          </a:p>
        </p:txBody>
      </p:sp>
      <p:sp>
        <p:nvSpPr>
          <p:cNvPr id="3" name="Subtitle 2"/>
          <p:cNvSpPr>
            <a:spLocks noGrp="1"/>
          </p:cNvSpPr>
          <p:nvPr>
            <p:ph type="subTitle" idx="1"/>
          </p:nvPr>
        </p:nvSpPr>
        <p:spPr>
          <a:xfrm>
            <a:off x="8022021" y="5332660"/>
            <a:ext cx="4007990" cy="1200860"/>
          </a:xfrm>
        </p:spPr>
        <p:txBody>
          <a:bodyPr>
            <a:noAutofit/>
          </a:bodyPr>
          <a:lstStyle/>
          <a:p>
            <a:r>
              <a:rPr lang="en-US" sz="2800" dirty="0"/>
              <a:t>Widening Participation in combating Climate change</a:t>
            </a:r>
          </a:p>
        </p:txBody>
      </p:sp>
      <p:cxnSp>
        <p:nvCxnSpPr>
          <p:cNvPr id="7"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1B81-5D27-42A7-9BCB-E6117BBFE293}"/>
              </a:ext>
            </a:extLst>
          </p:cNvPr>
          <p:cNvSpPr>
            <a:spLocks noGrp="1"/>
          </p:cNvSpPr>
          <p:nvPr>
            <p:ph type="title"/>
          </p:nvPr>
        </p:nvSpPr>
        <p:spPr/>
        <p:txBody>
          <a:bodyPr/>
          <a:lstStyle/>
          <a:p>
            <a:r>
              <a:rPr lang="en-GB" dirty="0"/>
              <a:t>Climate Change Information</a:t>
            </a:r>
          </a:p>
        </p:txBody>
      </p:sp>
      <p:sp>
        <p:nvSpPr>
          <p:cNvPr id="3" name="Content Placeholder 2">
            <a:extLst>
              <a:ext uri="{FF2B5EF4-FFF2-40B4-BE49-F238E27FC236}">
                <a16:creationId xmlns:a16="http://schemas.microsoft.com/office/drawing/2014/main" id="{323C6AEB-4A26-4F08-ACE2-73AD39B72535}"/>
              </a:ext>
            </a:extLst>
          </p:cNvPr>
          <p:cNvSpPr>
            <a:spLocks noGrp="1"/>
          </p:cNvSpPr>
          <p:nvPr>
            <p:ph idx="1"/>
          </p:nvPr>
        </p:nvSpPr>
        <p:spPr/>
        <p:txBody>
          <a:bodyPr>
            <a:normAutofit lnSpcReduction="10000"/>
          </a:bodyPr>
          <a:lstStyle/>
          <a:p>
            <a:r>
              <a:rPr lang="en-GB" dirty="0">
                <a:hlinkClick r:id="rId2"/>
              </a:rPr>
              <a:t>https://www.nhm.ac.uk/discover/anthropocene.html</a:t>
            </a:r>
            <a:endParaRPr lang="en-GB" dirty="0"/>
          </a:p>
          <a:p>
            <a:r>
              <a:rPr lang="en-GB" dirty="0">
                <a:hlinkClick r:id="rId3"/>
              </a:rPr>
              <a:t>https://www.invasivespecies.scot/invasive-species</a:t>
            </a:r>
            <a:endParaRPr lang="en-GB" dirty="0"/>
          </a:p>
          <a:p>
            <a:r>
              <a:rPr lang="en-GB" dirty="0">
                <a:hlinkClick r:id="rId4"/>
              </a:rPr>
              <a:t>https://www.nhm.ac.uk/discover/will-the-ocean-really-die.html</a:t>
            </a:r>
            <a:endParaRPr lang="en-GB" dirty="0"/>
          </a:p>
          <a:p>
            <a:r>
              <a:rPr lang="en-GB" dirty="0">
                <a:hlinkClick r:id="rId5"/>
              </a:rPr>
              <a:t>https://www.nature.scot/doc/naturescot-climate-change-nature-information-sheet</a:t>
            </a:r>
            <a:endParaRPr lang="en-GB" dirty="0"/>
          </a:p>
          <a:p>
            <a:r>
              <a:rPr lang="en-GB" dirty="0">
                <a:hlinkClick r:id="rId6"/>
              </a:rPr>
              <a:t>https://www.nature.scot/scotlands-biodiversity/key-pressures-biodiversity</a:t>
            </a:r>
            <a:endParaRPr lang="en-GB" dirty="0"/>
          </a:p>
          <a:p>
            <a:endParaRPr lang="en-GB" dirty="0"/>
          </a:p>
          <a:p>
            <a:pPr marL="0" indent="0">
              <a:buNone/>
            </a:pPr>
            <a:r>
              <a:rPr lang="en-GB" dirty="0"/>
              <a:t>Look for as many more excellent sources of information as you can find!</a:t>
            </a:r>
          </a:p>
          <a:p>
            <a:pPr marL="0" indent="0">
              <a:buNone/>
            </a:pPr>
            <a:endParaRPr lang="en-GB" dirty="0"/>
          </a:p>
        </p:txBody>
      </p:sp>
    </p:spTree>
    <p:extLst>
      <p:ext uri="{BB962C8B-B14F-4D97-AF65-F5344CB8AC3E}">
        <p14:creationId xmlns:p14="http://schemas.microsoft.com/office/powerpoint/2010/main" val="304455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4D4F-EC13-46C3-A0F1-36C093A46C0C}"/>
              </a:ext>
            </a:extLst>
          </p:cNvPr>
          <p:cNvSpPr>
            <a:spLocks noGrp="1"/>
          </p:cNvSpPr>
          <p:nvPr>
            <p:ph type="title"/>
          </p:nvPr>
        </p:nvSpPr>
        <p:spPr/>
        <p:txBody>
          <a:bodyPr/>
          <a:lstStyle/>
          <a:p>
            <a:r>
              <a:rPr lang="en-GB" dirty="0"/>
              <a:t>More Climate Change Information</a:t>
            </a:r>
          </a:p>
        </p:txBody>
      </p:sp>
      <p:sp>
        <p:nvSpPr>
          <p:cNvPr id="3" name="Content Placeholder 2">
            <a:extLst>
              <a:ext uri="{FF2B5EF4-FFF2-40B4-BE49-F238E27FC236}">
                <a16:creationId xmlns:a16="http://schemas.microsoft.com/office/drawing/2014/main" id="{9D84DDA0-83C3-4A2B-8963-A96FA8078E4B}"/>
              </a:ext>
            </a:extLst>
          </p:cNvPr>
          <p:cNvSpPr>
            <a:spLocks noGrp="1"/>
          </p:cNvSpPr>
          <p:nvPr>
            <p:ph idx="1"/>
          </p:nvPr>
        </p:nvSpPr>
        <p:spPr/>
        <p:txBody>
          <a:bodyPr>
            <a:normAutofit fontScale="92500" lnSpcReduction="10000"/>
          </a:bodyPr>
          <a:lstStyle/>
          <a:p>
            <a:r>
              <a:rPr lang="en-GB" dirty="0">
                <a:hlinkClick r:id="rId2"/>
              </a:rPr>
              <a:t>https://www.wwf.org.uk/updates/10-myths-about-climate-change</a:t>
            </a:r>
            <a:endParaRPr lang="en-GB" dirty="0"/>
          </a:p>
          <a:p>
            <a:r>
              <a:rPr lang="en-GB" dirty="0">
                <a:hlinkClick r:id="rId3"/>
              </a:rPr>
              <a:t>https://www.oxfam.org/en/what-we-do/issues/tackling-climate-crisis#:~:text=Oxfam%20campaigns%20for%20climate%20action,countries%20are%20supported%20to%20adapt</a:t>
            </a:r>
            <a:r>
              <a:rPr lang="en-GB" dirty="0"/>
              <a:t>.</a:t>
            </a:r>
          </a:p>
          <a:p>
            <a:r>
              <a:rPr lang="en-GB" dirty="0">
                <a:hlinkClick r:id="rId4"/>
              </a:rPr>
              <a:t>https://www.adaptationscotland.org.uk/why-adapt/impacts-scotland</a:t>
            </a:r>
            <a:endParaRPr lang="en-GB" dirty="0"/>
          </a:p>
          <a:p>
            <a:r>
              <a:rPr lang="en-GB" dirty="0">
                <a:hlinkClick r:id="rId5"/>
              </a:rPr>
              <a:t>https://www.nhm.ac.uk/discover/news/2021/september/animals-shapeshifting-to-adapt-to-rising-temperatures.html</a:t>
            </a:r>
            <a:endParaRPr lang="en-GB" dirty="0"/>
          </a:p>
          <a:p>
            <a:r>
              <a:rPr lang="en-GB" dirty="0">
                <a:hlinkClick r:id="rId6"/>
              </a:rPr>
              <a:t>https://www.wwf.org.uk/what-we-do/projects/our-climate-work-scotland</a:t>
            </a:r>
            <a:r>
              <a:rPr lang="en-GB" dirty="0"/>
              <a:t> </a:t>
            </a:r>
          </a:p>
          <a:p>
            <a:endParaRPr lang="en-GB" dirty="0"/>
          </a:p>
          <a:p>
            <a:pPr marL="0" indent="0">
              <a:buNone/>
            </a:pPr>
            <a:r>
              <a:rPr lang="en-GB" dirty="0"/>
              <a:t>Look for as many more excellent sources of information as you can find! </a:t>
            </a:r>
          </a:p>
        </p:txBody>
      </p:sp>
    </p:spTree>
    <p:extLst>
      <p:ext uri="{BB962C8B-B14F-4D97-AF65-F5344CB8AC3E}">
        <p14:creationId xmlns:p14="http://schemas.microsoft.com/office/powerpoint/2010/main" val="392192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B9036-A1B2-440E-9E76-2D474311F7A3}"/>
              </a:ext>
            </a:extLst>
          </p:cNvPr>
          <p:cNvSpPr>
            <a:spLocks noGrp="1"/>
          </p:cNvSpPr>
          <p:nvPr>
            <p:ph type="title"/>
          </p:nvPr>
        </p:nvSpPr>
        <p:spPr>
          <a:xfrm>
            <a:off x="640080" y="325369"/>
            <a:ext cx="4368602" cy="1956841"/>
          </a:xfrm>
        </p:spPr>
        <p:txBody>
          <a:bodyPr anchor="b">
            <a:normAutofit/>
          </a:bodyPr>
          <a:lstStyle/>
          <a:p>
            <a:r>
              <a:rPr lang="en-GB" sz="4200"/>
              <a:t>Step Three: Going to University</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2DC668-EE6A-4556-8C1C-69A4678FC01F}"/>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GB" sz="2200"/>
              <a:t>Your beastie wants to learn what they can do about climate change. So, you can show them round the University of Glasgow</a:t>
            </a:r>
          </a:p>
          <a:p>
            <a:r>
              <a:rPr lang="en-GB" sz="2200"/>
              <a:t>Pick what your beastie should </a:t>
            </a:r>
            <a:r>
              <a:rPr lang="en-GB" sz="2200" dirty="0"/>
              <a:t>learn about </a:t>
            </a:r>
            <a:r>
              <a:rPr lang="en-GB" sz="2200"/>
              <a:t>to help them deal with climate change</a:t>
            </a:r>
            <a:endParaRPr lang="en-GB" sz="2200" dirty="0">
              <a:cs typeface="Calibri"/>
            </a:endParaRPr>
          </a:p>
          <a:p>
            <a:r>
              <a:rPr lang="en-GB" sz="2200"/>
              <a:t>Write about what your beastie will do and why it will help</a:t>
            </a:r>
            <a:r>
              <a:rPr lang="en-GB" sz="2200" dirty="0"/>
              <a:t> </a:t>
            </a:r>
            <a:endParaRPr lang="en-GB" sz="2200" dirty="0">
              <a:cs typeface="Calibri"/>
            </a:endParaRPr>
          </a:p>
        </p:txBody>
      </p:sp>
      <p:pic>
        <p:nvPicPr>
          <p:cNvPr id="5" name="Picture 4" descr="A large building with a tree in front of it&#10;&#10;Description automatically generated with medium confidence">
            <a:extLst>
              <a:ext uri="{FF2B5EF4-FFF2-40B4-BE49-F238E27FC236}">
                <a16:creationId xmlns:a16="http://schemas.microsoft.com/office/drawing/2014/main" id="{CA87C019-994B-48C4-9F81-192B5043ABA4}"/>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05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B94A7822-2E36-4A66-AE79-50B7B87419C8}"/>
              </a:ext>
            </a:extLst>
          </p:cNvPr>
          <p:cNvSpPr>
            <a:spLocks noGrp="1"/>
          </p:cNvSpPr>
          <p:nvPr>
            <p:ph type="title"/>
          </p:nvPr>
        </p:nvSpPr>
        <p:spPr>
          <a:xfrm>
            <a:off x="1920875" y="3599213"/>
            <a:ext cx="8769350" cy="2244220"/>
          </a:xfrm>
        </p:spPr>
        <p:txBody>
          <a:bodyPr anchor="b">
            <a:normAutofit/>
          </a:bodyPr>
          <a:lstStyle/>
          <a:p>
            <a:pPr marL="0" indent="0" algn="ctr">
              <a:buNone/>
            </a:pPr>
            <a:br>
              <a:rPr lang="en-GB" sz="2800" dirty="0"/>
            </a:br>
            <a:endParaRPr lang="en-GB" sz="2800" dirty="0"/>
          </a:p>
        </p:txBody>
      </p:sp>
      <p:sp>
        <p:nvSpPr>
          <p:cNvPr id="33" name="Freeform: Shape 19">
            <a:extLst>
              <a:ext uri="{FF2B5EF4-FFF2-40B4-BE49-F238E27FC236}">
                <a16:creationId xmlns:a16="http://schemas.microsoft.com/office/drawing/2014/main" id="{296037BE-D228-432F-939B-E8C4D18EF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978" y="8650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a:extLst>
              <a:ext uri="{FF2B5EF4-FFF2-40B4-BE49-F238E27FC236}">
                <a16:creationId xmlns:a16="http://schemas.microsoft.com/office/drawing/2014/main" id="{32566508-9E24-4D1C-A9BF-8F64E00765A4}"/>
              </a:ext>
            </a:extLst>
          </p:cNvPr>
          <p:cNvPicPr>
            <a:picLocks noChangeAspect="1"/>
          </p:cNvPicPr>
          <p:nvPr/>
        </p:nvPicPr>
        <p:blipFill rotWithShape="1">
          <a:blip r:embed="rId2"/>
          <a:srcRect t="15558" r="3" b="12627"/>
          <a:stretch/>
        </p:blipFill>
        <p:spPr>
          <a:xfrm>
            <a:off x="987591" y="1024508"/>
            <a:ext cx="2104785" cy="2231156"/>
          </a:xfrm>
          <a:custGeom>
            <a:avLst/>
            <a:gdLst/>
            <a:ahLst/>
            <a:cxnLst/>
            <a:rect l="l" t="t" r="r" b="b"/>
            <a:pathLst>
              <a:path w="2104785" h="2231156">
                <a:moveTo>
                  <a:pt x="965287" y="883"/>
                </a:moveTo>
                <a:cubicBezTo>
                  <a:pt x="1077438" y="-3075"/>
                  <a:pt x="1194651" y="6263"/>
                  <a:pt x="1313979" y="29244"/>
                </a:cubicBezTo>
                <a:cubicBezTo>
                  <a:pt x="1440936" y="53692"/>
                  <a:pt x="1536230" y="108472"/>
                  <a:pt x="1622997" y="206812"/>
                </a:cubicBezTo>
                <a:cubicBezTo>
                  <a:pt x="1713761" y="309676"/>
                  <a:pt x="1788363" y="452341"/>
                  <a:pt x="1867331" y="603404"/>
                </a:cubicBezTo>
                <a:cubicBezTo>
                  <a:pt x="1881878" y="631270"/>
                  <a:pt x="1896949" y="660066"/>
                  <a:pt x="1912261" y="688908"/>
                </a:cubicBezTo>
                <a:cubicBezTo>
                  <a:pt x="2049286" y="947071"/>
                  <a:pt x="2136006" y="1132933"/>
                  <a:pt x="2094240" y="1355445"/>
                </a:cubicBezTo>
                <a:cubicBezTo>
                  <a:pt x="2030602" y="1694483"/>
                  <a:pt x="1841466" y="1906852"/>
                  <a:pt x="1461797" y="2065509"/>
                </a:cubicBezTo>
                <a:cubicBezTo>
                  <a:pt x="1412104" y="2086270"/>
                  <a:pt x="1366535" y="2107143"/>
                  <a:pt x="1322492" y="2127334"/>
                </a:cubicBezTo>
                <a:cubicBezTo>
                  <a:pt x="1139884" y="2211005"/>
                  <a:pt x="1045769" y="2249982"/>
                  <a:pt x="902329" y="2222357"/>
                </a:cubicBezTo>
                <a:cubicBezTo>
                  <a:pt x="759902" y="2194929"/>
                  <a:pt x="625692" y="2133290"/>
                  <a:pt x="503412" y="2039229"/>
                </a:cubicBezTo>
                <a:cubicBezTo>
                  <a:pt x="383798" y="1947192"/>
                  <a:pt x="280738" y="1828696"/>
                  <a:pt x="197197" y="1687090"/>
                </a:cubicBezTo>
                <a:cubicBezTo>
                  <a:pt x="115051" y="1547897"/>
                  <a:pt x="55417" y="1389879"/>
                  <a:pt x="24790" y="1230033"/>
                </a:cubicBezTo>
                <a:cubicBezTo>
                  <a:pt x="-6771" y="1065863"/>
                  <a:pt x="-8192" y="905010"/>
                  <a:pt x="20509" y="752104"/>
                </a:cubicBezTo>
                <a:cubicBezTo>
                  <a:pt x="47575" y="607904"/>
                  <a:pt x="100875" y="480655"/>
                  <a:pt x="178862" y="373813"/>
                </a:cubicBezTo>
                <a:cubicBezTo>
                  <a:pt x="251991" y="273692"/>
                  <a:pt x="346702" y="191624"/>
                  <a:pt x="460322" y="129876"/>
                </a:cubicBezTo>
                <a:cubicBezTo>
                  <a:pt x="605502" y="51012"/>
                  <a:pt x="778367" y="7481"/>
                  <a:pt x="965287" y="883"/>
                </a:cubicBezTo>
                <a:close/>
              </a:path>
            </a:pathLst>
          </a:custGeom>
        </p:spPr>
      </p:pic>
      <p:sp>
        <p:nvSpPr>
          <p:cNvPr id="22" name="Freeform: Shape 21">
            <a:extLst>
              <a:ext uri="{FF2B5EF4-FFF2-40B4-BE49-F238E27FC236}">
                <a16:creationId xmlns:a16="http://schemas.microsoft.com/office/drawing/2014/main" id="{71E99B3E-D4FE-41EC-A6FA-E4D9B1457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3" y="1024508"/>
            <a:ext cx="2104785" cy="2231156"/>
          </a:xfrm>
          <a:custGeom>
            <a:avLst/>
            <a:gdLst>
              <a:gd name="connsiteX0" fmla="*/ 1059566 w 2104785"/>
              <a:gd name="connsiteY0" fmla="*/ 86223 h 2231156"/>
              <a:gd name="connsiteX1" fmla="*/ 495734 w 2104785"/>
              <a:gd name="connsiteY1" fmla="*/ 204875 h 2231156"/>
              <a:gd name="connsiteX2" fmla="*/ 239231 w 2104785"/>
              <a:gd name="connsiteY2" fmla="*/ 430109 h 2231156"/>
              <a:gd name="connsiteX3" fmla="*/ 94919 w 2104785"/>
              <a:gd name="connsiteY3" fmla="*/ 779396 h 2231156"/>
              <a:gd name="connsiteX4" fmla="*/ 98822 w 2104785"/>
              <a:gd name="connsiteY4" fmla="*/ 1220682 h 2231156"/>
              <a:gd name="connsiteX5" fmla="*/ 255940 w 2104785"/>
              <a:gd name="connsiteY5" fmla="*/ 1642693 h 2231156"/>
              <a:gd name="connsiteX6" fmla="*/ 535002 w 2104785"/>
              <a:gd name="connsiteY6" fmla="*/ 1967832 h 2231156"/>
              <a:gd name="connsiteX7" fmla="*/ 898546 w 2104785"/>
              <a:gd name="connsiteY7" fmla="*/ 2136923 h 2231156"/>
              <a:gd name="connsiteX8" fmla="*/ 1281451 w 2104785"/>
              <a:gd name="connsiteY8" fmla="*/ 2049184 h 2231156"/>
              <a:gd name="connsiteX9" fmla="*/ 1408404 w 2104785"/>
              <a:gd name="connsiteY9" fmla="*/ 1992100 h 2231156"/>
              <a:gd name="connsiteX10" fmla="*/ 1984765 w 2104785"/>
              <a:gd name="connsiteY10" fmla="*/ 1336477 h 2231156"/>
              <a:gd name="connsiteX11" fmla="*/ 1818924 w 2104785"/>
              <a:gd name="connsiteY11" fmla="*/ 721045 h 2231156"/>
              <a:gd name="connsiteX12" fmla="*/ 1777979 w 2104785"/>
              <a:gd name="connsiteY12" fmla="*/ 642096 h 2231156"/>
              <a:gd name="connsiteX13" fmla="*/ 1555309 w 2104785"/>
              <a:gd name="connsiteY13" fmla="*/ 275912 h 2231156"/>
              <a:gd name="connsiteX14" fmla="*/ 1273694 w 2104785"/>
              <a:gd name="connsiteY14" fmla="*/ 111958 h 2231156"/>
              <a:gd name="connsiteX15" fmla="*/ 1059566 w 2104785"/>
              <a:gd name="connsiteY15" fmla="*/ 86223 h 2231156"/>
              <a:gd name="connsiteX16" fmla="*/ 965287 w 2104785"/>
              <a:gd name="connsiteY16" fmla="*/ 883 h 2231156"/>
              <a:gd name="connsiteX17" fmla="*/ 1313979 w 2104785"/>
              <a:gd name="connsiteY17" fmla="*/ 29244 h 2231156"/>
              <a:gd name="connsiteX18" fmla="*/ 1622997 w 2104785"/>
              <a:gd name="connsiteY18" fmla="*/ 206812 h 2231156"/>
              <a:gd name="connsiteX19" fmla="*/ 1867331 w 2104785"/>
              <a:gd name="connsiteY19" fmla="*/ 603404 h 2231156"/>
              <a:gd name="connsiteX20" fmla="*/ 1912261 w 2104785"/>
              <a:gd name="connsiteY20" fmla="*/ 688908 h 2231156"/>
              <a:gd name="connsiteX21" fmla="*/ 2094240 w 2104785"/>
              <a:gd name="connsiteY21" fmla="*/ 1355445 h 2231156"/>
              <a:gd name="connsiteX22" fmla="*/ 1461797 w 2104785"/>
              <a:gd name="connsiteY22" fmla="*/ 2065509 h 2231156"/>
              <a:gd name="connsiteX23" fmla="*/ 1322492 w 2104785"/>
              <a:gd name="connsiteY23" fmla="*/ 2127334 h 2231156"/>
              <a:gd name="connsiteX24" fmla="*/ 902329 w 2104785"/>
              <a:gd name="connsiteY24" fmla="*/ 2222357 h 2231156"/>
              <a:gd name="connsiteX25" fmla="*/ 503412 w 2104785"/>
              <a:gd name="connsiteY25" fmla="*/ 2039229 h 2231156"/>
              <a:gd name="connsiteX26" fmla="*/ 197197 w 2104785"/>
              <a:gd name="connsiteY26" fmla="*/ 1687090 h 2231156"/>
              <a:gd name="connsiteX27" fmla="*/ 24790 w 2104785"/>
              <a:gd name="connsiteY27" fmla="*/ 1230033 h 2231156"/>
              <a:gd name="connsiteX28" fmla="*/ 20509 w 2104785"/>
              <a:gd name="connsiteY28" fmla="*/ 752104 h 2231156"/>
              <a:gd name="connsiteX29" fmla="*/ 178862 w 2104785"/>
              <a:gd name="connsiteY29" fmla="*/ 373813 h 2231156"/>
              <a:gd name="connsiteX30" fmla="*/ 460322 w 2104785"/>
              <a:gd name="connsiteY30" fmla="*/ 129876 h 2231156"/>
              <a:gd name="connsiteX31" fmla="*/ 965287 w 2104785"/>
              <a:gd name="connsiteY31" fmla="*/ 883 h 223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04785" h="2231156">
                <a:moveTo>
                  <a:pt x="1059566" y="86223"/>
                </a:moveTo>
                <a:cubicBezTo>
                  <a:pt x="849599" y="77092"/>
                  <a:pt x="654502" y="117493"/>
                  <a:pt x="495734" y="204875"/>
                </a:cubicBezTo>
                <a:cubicBezTo>
                  <a:pt x="392188" y="261889"/>
                  <a:pt x="305876" y="337664"/>
                  <a:pt x="239231" y="430109"/>
                </a:cubicBezTo>
                <a:cubicBezTo>
                  <a:pt x="168160" y="528760"/>
                  <a:pt x="119586" y="646252"/>
                  <a:pt x="94919" y="779396"/>
                </a:cubicBezTo>
                <a:cubicBezTo>
                  <a:pt x="68763" y="920578"/>
                  <a:pt x="70059" y="1069098"/>
                  <a:pt x="98822" y="1220682"/>
                </a:cubicBezTo>
                <a:cubicBezTo>
                  <a:pt x="126732" y="1368271"/>
                  <a:pt x="181078" y="1514174"/>
                  <a:pt x="255940" y="1642693"/>
                </a:cubicBezTo>
                <a:cubicBezTo>
                  <a:pt x="332072" y="1773443"/>
                  <a:pt x="425994" y="1882854"/>
                  <a:pt x="535002" y="1967832"/>
                </a:cubicBezTo>
                <a:cubicBezTo>
                  <a:pt x="646439" y="2054683"/>
                  <a:pt x="768749" y="2111596"/>
                  <a:pt x="898546" y="2136923"/>
                </a:cubicBezTo>
                <a:cubicBezTo>
                  <a:pt x="1029267" y="2162428"/>
                  <a:pt x="1115036" y="2126439"/>
                  <a:pt x="1281451" y="2049184"/>
                </a:cubicBezTo>
                <a:cubicBezTo>
                  <a:pt x="1321590" y="2030541"/>
                  <a:pt x="1363117" y="2011267"/>
                  <a:pt x="1408404" y="1992100"/>
                </a:cubicBezTo>
                <a:cubicBezTo>
                  <a:pt x="1754406" y="1845606"/>
                  <a:pt x="1926771" y="1649521"/>
                  <a:pt x="1984765" y="1336477"/>
                </a:cubicBezTo>
                <a:cubicBezTo>
                  <a:pt x="2022828" y="1131026"/>
                  <a:pt x="1943798" y="959412"/>
                  <a:pt x="1818924" y="721045"/>
                </a:cubicBezTo>
                <a:cubicBezTo>
                  <a:pt x="1804970" y="694416"/>
                  <a:pt x="1791235" y="667827"/>
                  <a:pt x="1777979" y="642096"/>
                </a:cubicBezTo>
                <a:cubicBezTo>
                  <a:pt x="1706013" y="502616"/>
                  <a:pt x="1638025" y="370890"/>
                  <a:pt x="1555309" y="275912"/>
                </a:cubicBezTo>
                <a:cubicBezTo>
                  <a:pt x="1476236" y="185113"/>
                  <a:pt x="1389394" y="134533"/>
                  <a:pt x="1273694" y="111958"/>
                </a:cubicBezTo>
                <a:cubicBezTo>
                  <a:pt x="1201196" y="97813"/>
                  <a:pt x="1129555" y="89265"/>
                  <a:pt x="1059566" y="86223"/>
                </a:cubicBezTo>
                <a:close/>
                <a:moveTo>
                  <a:pt x="965287" y="883"/>
                </a:moveTo>
                <a:cubicBezTo>
                  <a:pt x="1077438" y="-3075"/>
                  <a:pt x="1194651" y="6263"/>
                  <a:pt x="1313979" y="29244"/>
                </a:cubicBezTo>
                <a:cubicBezTo>
                  <a:pt x="1440936" y="53692"/>
                  <a:pt x="1536230" y="108472"/>
                  <a:pt x="1622997" y="206812"/>
                </a:cubicBezTo>
                <a:cubicBezTo>
                  <a:pt x="1713761" y="309676"/>
                  <a:pt x="1788363" y="452341"/>
                  <a:pt x="1867331" y="603404"/>
                </a:cubicBezTo>
                <a:cubicBezTo>
                  <a:pt x="1881878" y="631270"/>
                  <a:pt x="1896949" y="660066"/>
                  <a:pt x="1912261" y="688908"/>
                </a:cubicBezTo>
                <a:cubicBezTo>
                  <a:pt x="2049286" y="947071"/>
                  <a:pt x="2136006" y="1132933"/>
                  <a:pt x="2094240" y="1355445"/>
                </a:cubicBezTo>
                <a:cubicBezTo>
                  <a:pt x="2030602" y="1694483"/>
                  <a:pt x="1841466" y="1906852"/>
                  <a:pt x="1461797" y="2065509"/>
                </a:cubicBezTo>
                <a:cubicBezTo>
                  <a:pt x="1412104" y="2086270"/>
                  <a:pt x="1366535" y="2107143"/>
                  <a:pt x="1322492" y="2127334"/>
                </a:cubicBezTo>
                <a:cubicBezTo>
                  <a:pt x="1139884" y="2211005"/>
                  <a:pt x="1045769" y="2249982"/>
                  <a:pt x="902329" y="2222357"/>
                </a:cubicBezTo>
                <a:cubicBezTo>
                  <a:pt x="759902" y="2194929"/>
                  <a:pt x="625692" y="2133290"/>
                  <a:pt x="503412" y="2039229"/>
                </a:cubicBezTo>
                <a:cubicBezTo>
                  <a:pt x="383798" y="1947192"/>
                  <a:pt x="280738" y="1828696"/>
                  <a:pt x="197197" y="1687090"/>
                </a:cubicBezTo>
                <a:cubicBezTo>
                  <a:pt x="115051" y="1547897"/>
                  <a:pt x="55417" y="1389879"/>
                  <a:pt x="24790" y="1230033"/>
                </a:cubicBezTo>
                <a:cubicBezTo>
                  <a:pt x="-6771" y="1065863"/>
                  <a:pt x="-8192" y="905010"/>
                  <a:pt x="20509" y="752104"/>
                </a:cubicBezTo>
                <a:cubicBezTo>
                  <a:pt x="47575" y="607904"/>
                  <a:pt x="100875" y="480655"/>
                  <a:pt x="178862" y="373813"/>
                </a:cubicBezTo>
                <a:cubicBezTo>
                  <a:pt x="251991" y="273692"/>
                  <a:pt x="346702" y="191624"/>
                  <a:pt x="460322" y="129876"/>
                </a:cubicBezTo>
                <a:cubicBezTo>
                  <a:pt x="605502" y="51012"/>
                  <a:pt x="778367" y="7481"/>
                  <a:pt x="965287" y="88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23">
            <a:extLst>
              <a:ext uri="{FF2B5EF4-FFF2-40B4-BE49-F238E27FC236}">
                <a16:creationId xmlns:a16="http://schemas.microsoft.com/office/drawing/2014/main" id="{0584B5E2-E3AD-4DD2-BE7E-EF47BAD30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375489" y="8582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6E59E813-93AA-4C0D-99A5-2A25DC9B3536}"/>
              </a:ext>
            </a:extLst>
          </p:cNvPr>
          <p:cNvPicPr>
            <a:picLocks noChangeAspect="1"/>
          </p:cNvPicPr>
          <p:nvPr/>
        </p:nvPicPr>
        <p:blipFill rotWithShape="1">
          <a:blip r:embed="rId3"/>
          <a:srcRect l="26045" r="15749" b="5"/>
          <a:stretch/>
        </p:blipFill>
        <p:spPr>
          <a:xfrm>
            <a:off x="3525455" y="1036260"/>
            <a:ext cx="2203433" cy="2129303"/>
          </a:xfrm>
          <a:custGeom>
            <a:avLst/>
            <a:gdLst/>
            <a:ahLst/>
            <a:cxnLst/>
            <a:rect l="l" t="t" r="r" b="b"/>
            <a:pathLst>
              <a:path w="2203433" h="2129303">
                <a:moveTo>
                  <a:pt x="1063180" y="0"/>
                </a:moveTo>
                <a:cubicBezTo>
                  <a:pt x="1286739" y="0"/>
                  <a:pt x="1450767" y="118400"/>
                  <a:pt x="1675508" y="298990"/>
                </a:cubicBezTo>
                <a:cubicBezTo>
                  <a:pt x="1700615" y="319169"/>
                  <a:pt x="1725723" y="339105"/>
                  <a:pt x="1750028" y="358361"/>
                </a:cubicBezTo>
                <a:cubicBezTo>
                  <a:pt x="1881760" y="462854"/>
                  <a:pt x="2006165" y="561561"/>
                  <a:pt x="2088959" y="668729"/>
                </a:cubicBezTo>
                <a:cubicBezTo>
                  <a:pt x="2168112" y="771180"/>
                  <a:pt x="2203433" y="873971"/>
                  <a:pt x="2203433" y="1002048"/>
                </a:cubicBezTo>
                <a:cubicBezTo>
                  <a:pt x="2203433" y="1323065"/>
                  <a:pt x="2112175" y="1611699"/>
                  <a:pt x="1946444" y="1814802"/>
                </a:cubicBezTo>
                <a:cubicBezTo>
                  <a:pt x="1865353" y="1914141"/>
                  <a:pt x="1768090" y="1991356"/>
                  <a:pt x="1657351" y="2044259"/>
                </a:cubicBezTo>
                <a:cubicBezTo>
                  <a:pt x="1539188" y="2100664"/>
                  <a:pt x="1405847" y="2129303"/>
                  <a:pt x="1260969" y="2129303"/>
                </a:cubicBezTo>
                <a:cubicBezTo>
                  <a:pt x="1107343" y="2129303"/>
                  <a:pt x="951637" y="2098523"/>
                  <a:pt x="798343" y="2037793"/>
                </a:cubicBezTo>
                <a:cubicBezTo>
                  <a:pt x="649067" y="1978762"/>
                  <a:pt x="506979" y="1891823"/>
                  <a:pt x="387351" y="1786405"/>
                </a:cubicBezTo>
                <a:cubicBezTo>
                  <a:pt x="265641" y="1679188"/>
                  <a:pt x="169986" y="1557191"/>
                  <a:pt x="103079" y="1423911"/>
                </a:cubicBezTo>
                <a:cubicBezTo>
                  <a:pt x="34706" y="1287667"/>
                  <a:pt x="0" y="1145732"/>
                  <a:pt x="0" y="1002048"/>
                </a:cubicBezTo>
                <a:cubicBezTo>
                  <a:pt x="0" y="857342"/>
                  <a:pt x="55369" y="772834"/>
                  <a:pt x="170601" y="610332"/>
                </a:cubicBezTo>
                <a:cubicBezTo>
                  <a:pt x="198404" y="571140"/>
                  <a:pt x="227153" y="530588"/>
                  <a:pt x="256563" y="485999"/>
                </a:cubicBezTo>
                <a:cubicBezTo>
                  <a:pt x="481304" y="145338"/>
                  <a:pt x="722546" y="0"/>
                  <a:pt x="1063180" y="0"/>
                </a:cubicBezTo>
                <a:close/>
              </a:path>
            </a:pathLst>
          </a:custGeom>
        </p:spPr>
      </p:pic>
      <p:sp>
        <p:nvSpPr>
          <p:cNvPr id="26" name="Freeform: Shape 25">
            <a:extLst>
              <a:ext uri="{FF2B5EF4-FFF2-40B4-BE49-F238E27FC236}">
                <a16:creationId xmlns:a16="http://schemas.microsoft.com/office/drawing/2014/main" id="{9EEA0042-C9A9-4852-A648-84F335E37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525455" y="1036248"/>
            <a:ext cx="2203433" cy="2129303"/>
          </a:xfrm>
          <a:custGeom>
            <a:avLst/>
            <a:gdLst>
              <a:gd name="connsiteX0" fmla="*/ 1077376 w 2203433"/>
              <a:gd name="connsiteY0" fmla="*/ 2056085 h 2129303"/>
              <a:gd name="connsiteX1" fmla="*/ 346642 w 2203433"/>
              <a:gd name="connsiteY1" fmla="*/ 1610029 h 2129303"/>
              <a:gd name="connsiteX2" fmla="*/ 268768 w 2203433"/>
              <a:gd name="connsiteY2" fmla="*/ 1495914 h 2129303"/>
              <a:gd name="connsiteX3" fmla="*/ 114216 w 2203433"/>
              <a:gd name="connsiteY3" fmla="*/ 1136392 h 2129303"/>
              <a:gd name="connsiteX4" fmla="*/ 207598 w 2203433"/>
              <a:gd name="connsiteY4" fmla="*/ 749199 h 2129303"/>
              <a:gd name="connsiteX5" fmla="*/ 465126 w 2203433"/>
              <a:gd name="connsiteY5" fmla="*/ 416497 h 2129303"/>
              <a:gd name="connsiteX6" fmla="*/ 837453 w 2203433"/>
              <a:gd name="connsiteY6" fmla="*/ 185771 h 2129303"/>
              <a:gd name="connsiteX7" fmla="*/ 1256557 w 2203433"/>
              <a:gd name="connsiteY7" fmla="*/ 101781 h 2129303"/>
              <a:gd name="connsiteX8" fmla="*/ 1615649 w 2203433"/>
              <a:gd name="connsiteY8" fmla="*/ 179836 h 2129303"/>
              <a:gd name="connsiteX9" fmla="*/ 1877546 w 2203433"/>
              <a:gd name="connsiteY9" fmla="*/ 390435 h 2129303"/>
              <a:gd name="connsiteX10" fmla="*/ 2110357 w 2203433"/>
              <a:gd name="connsiteY10" fmla="*/ 1136392 h 2129303"/>
              <a:gd name="connsiteX11" fmla="*/ 2006652 w 2203433"/>
              <a:gd name="connsiteY11" fmla="*/ 1442316 h 2129303"/>
              <a:gd name="connsiteX12" fmla="*/ 1699607 w 2203433"/>
              <a:gd name="connsiteY12" fmla="*/ 1727177 h 2129303"/>
              <a:gd name="connsiteX13" fmla="*/ 1632098 w 2203433"/>
              <a:gd name="connsiteY13" fmla="*/ 1781668 h 2129303"/>
              <a:gd name="connsiteX14" fmla="*/ 1077376 w 2203433"/>
              <a:gd name="connsiteY14" fmla="*/ 2056085 h 2129303"/>
              <a:gd name="connsiteX15" fmla="*/ 1063180 w 2203433"/>
              <a:gd name="connsiteY15" fmla="*/ 2129303 h 2129303"/>
              <a:gd name="connsiteX16" fmla="*/ 1675508 w 2203433"/>
              <a:gd name="connsiteY16" fmla="*/ 1830313 h 2129303"/>
              <a:gd name="connsiteX17" fmla="*/ 1750028 w 2203433"/>
              <a:gd name="connsiteY17" fmla="*/ 1770942 h 2129303"/>
              <a:gd name="connsiteX18" fmla="*/ 2088959 w 2203433"/>
              <a:gd name="connsiteY18" fmla="*/ 1460574 h 2129303"/>
              <a:gd name="connsiteX19" fmla="*/ 2203433 w 2203433"/>
              <a:gd name="connsiteY19" fmla="*/ 1127255 h 2129303"/>
              <a:gd name="connsiteX20" fmla="*/ 1946444 w 2203433"/>
              <a:gd name="connsiteY20" fmla="*/ 314502 h 2129303"/>
              <a:gd name="connsiteX21" fmla="*/ 1657351 w 2203433"/>
              <a:gd name="connsiteY21" fmla="*/ 85044 h 2129303"/>
              <a:gd name="connsiteX22" fmla="*/ 1260969 w 2203433"/>
              <a:gd name="connsiteY22" fmla="*/ 0 h 2129303"/>
              <a:gd name="connsiteX23" fmla="*/ 798343 w 2203433"/>
              <a:gd name="connsiteY23" fmla="*/ 91511 h 2129303"/>
              <a:gd name="connsiteX24" fmla="*/ 387351 w 2203433"/>
              <a:gd name="connsiteY24" fmla="*/ 342898 h 2129303"/>
              <a:gd name="connsiteX25" fmla="*/ 103079 w 2203433"/>
              <a:gd name="connsiteY25" fmla="*/ 705392 h 2129303"/>
              <a:gd name="connsiteX26" fmla="*/ 0 w 2203433"/>
              <a:gd name="connsiteY26" fmla="*/ 1127255 h 2129303"/>
              <a:gd name="connsiteX27" fmla="*/ 170601 w 2203433"/>
              <a:gd name="connsiteY27" fmla="*/ 1518972 h 2129303"/>
              <a:gd name="connsiteX28" fmla="*/ 256563 w 2203433"/>
              <a:gd name="connsiteY28" fmla="*/ 1643304 h 2129303"/>
              <a:gd name="connsiteX29" fmla="*/ 1063180 w 2203433"/>
              <a:gd name="connsiteY29" fmla="*/ 2129303 h 21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03433" h="2129303">
                <a:moveTo>
                  <a:pt x="1077376" y="2056085"/>
                </a:moveTo>
                <a:cubicBezTo>
                  <a:pt x="768788" y="2056085"/>
                  <a:pt x="550241" y="1922692"/>
                  <a:pt x="346642" y="1610029"/>
                </a:cubicBezTo>
                <a:cubicBezTo>
                  <a:pt x="319999" y="1569104"/>
                  <a:pt x="293955" y="1531886"/>
                  <a:pt x="268768" y="1495914"/>
                </a:cubicBezTo>
                <a:cubicBezTo>
                  <a:pt x="164377" y="1346768"/>
                  <a:pt x="114216" y="1269205"/>
                  <a:pt x="114216" y="1136392"/>
                </a:cubicBezTo>
                <a:cubicBezTo>
                  <a:pt x="114216" y="1004517"/>
                  <a:pt x="145657" y="874247"/>
                  <a:pt x="207598" y="749199"/>
                </a:cubicBezTo>
                <a:cubicBezTo>
                  <a:pt x="268210" y="626874"/>
                  <a:pt x="354867" y="514903"/>
                  <a:pt x="465126" y="416497"/>
                </a:cubicBezTo>
                <a:cubicBezTo>
                  <a:pt x="573500" y="319744"/>
                  <a:pt x="702221" y="239950"/>
                  <a:pt x="837453" y="185771"/>
                </a:cubicBezTo>
                <a:cubicBezTo>
                  <a:pt x="976327" y="130031"/>
                  <a:pt x="1117384" y="101781"/>
                  <a:pt x="1256557" y="101781"/>
                </a:cubicBezTo>
                <a:cubicBezTo>
                  <a:pt x="1387806" y="101781"/>
                  <a:pt x="1508602" y="128068"/>
                  <a:pt x="1615649" y="179836"/>
                </a:cubicBezTo>
                <a:cubicBezTo>
                  <a:pt x="1715970" y="228390"/>
                  <a:pt x="1804083" y="299260"/>
                  <a:pt x="1877546" y="390435"/>
                </a:cubicBezTo>
                <a:cubicBezTo>
                  <a:pt x="2027685" y="576846"/>
                  <a:pt x="2110357" y="841757"/>
                  <a:pt x="2110357" y="1136392"/>
                </a:cubicBezTo>
                <a:cubicBezTo>
                  <a:pt x="2110357" y="1253942"/>
                  <a:pt x="2078359" y="1348286"/>
                  <a:pt x="2006652" y="1442316"/>
                </a:cubicBezTo>
                <a:cubicBezTo>
                  <a:pt x="1931647" y="1540677"/>
                  <a:pt x="1818947" y="1631272"/>
                  <a:pt x="1699607" y="1727177"/>
                </a:cubicBezTo>
                <a:cubicBezTo>
                  <a:pt x="1677589" y="1744850"/>
                  <a:pt x="1654843" y="1763148"/>
                  <a:pt x="1632098" y="1781668"/>
                </a:cubicBezTo>
                <a:cubicBezTo>
                  <a:pt x="1428500" y="1947416"/>
                  <a:pt x="1279902" y="2056085"/>
                  <a:pt x="1077376" y="2056085"/>
                </a:cubicBezTo>
                <a:close/>
                <a:moveTo>
                  <a:pt x="1063180" y="2129303"/>
                </a:moveTo>
                <a:cubicBezTo>
                  <a:pt x="1286739" y="2129303"/>
                  <a:pt x="1450767" y="2010904"/>
                  <a:pt x="1675508" y="1830313"/>
                </a:cubicBezTo>
                <a:cubicBezTo>
                  <a:pt x="1700615" y="1810134"/>
                  <a:pt x="1725723" y="1790198"/>
                  <a:pt x="1750028" y="1770942"/>
                </a:cubicBezTo>
                <a:cubicBezTo>
                  <a:pt x="1881760" y="1666450"/>
                  <a:pt x="2006165" y="1567743"/>
                  <a:pt x="2088959" y="1460574"/>
                </a:cubicBezTo>
                <a:cubicBezTo>
                  <a:pt x="2168112" y="1358123"/>
                  <a:pt x="2203433" y="1255332"/>
                  <a:pt x="2203433" y="1127255"/>
                </a:cubicBezTo>
                <a:cubicBezTo>
                  <a:pt x="2203433" y="806238"/>
                  <a:pt x="2112175" y="517604"/>
                  <a:pt x="1946444" y="314502"/>
                </a:cubicBezTo>
                <a:cubicBezTo>
                  <a:pt x="1865353" y="215163"/>
                  <a:pt x="1768090" y="137947"/>
                  <a:pt x="1657351" y="85044"/>
                </a:cubicBezTo>
                <a:cubicBezTo>
                  <a:pt x="1539188" y="28640"/>
                  <a:pt x="1405847" y="0"/>
                  <a:pt x="1260969" y="0"/>
                </a:cubicBezTo>
                <a:cubicBezTo>
                  <a:pt x="1107343" y="0"/>
                  <a:pt x="951637" y="30780"/>
                  <a:pt x="798343" y="91511"/>
                </a:cubicBezTo>
                <a:cubicBezTo>
                  <a:pt x="649067" y="150541"/>
                  <a:pt x="506979" y="237481"/>
                  <a:pt x="387351" y="342898"/>
                </a:cubicBezTo>
                <a:cubicBezTo>
                  <a:pt x="265641" y="450115"/>
                  <a:pt x="169986" y="572112"/>
                  <a:pt x="103079" y="705392"/>
                </a:cubicBezTo>
                <a:cubicBezTo>
                  <a:pt x="34706" y="841636"/>
                  <a:pt x="0" y="983571"/>
                  <a:pt x="0" y="1127255"/>
                </a:cubicBezTo>
                <a:cubicBezTo>
                  <a:pt x="0" y="1271961"/>
                  <a:pt x="55369" y="1356470"/>
                  <a:pt x="170601" y="1518972"/>
                </a:cubicBezTo>
                <a:cubicBezTo>
                  <a:pt x="198404" y="1558163"/>
                  <a:pt x="227153" y="1598715"/>
                  <a:pt x="256563" y="1643304"/>
                </a:cubicBezTo>
                <a:cubicBezTo>
                  <a:pt x="481304" y="1983965"/>
                  <a:pt x="722546" y="2129303"/>
                  <a:pt x="1063180" y="2129303"/>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7">
            <a:extLst>
              <a:ext uri="{FF2B5EF4-FFF2-40B4-BE49-F238E27FC236}">
                <a16:creationId xmlns:a16="http://schemas.microsoft.com/office/drawing/2014/main" id="{ABFDD5CA-D5B8-40F1-855B-3DFA144D9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6032" y="8733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343D1025-A50A-4A80-BBBC-5BDFB3787EC2}"/>
              </a:ext>
            </a:extLst>
          </p:cNvPr>
          <p:cNvPicPr>
            <a:picLocks noChangeAspect="1"/>
          </p:cNvPicPr>
          <p:nvPr/>
        </p:nvPicPr>
        <p:blipFill rotWithShape="1">
          <a:blip r:embed="rId4"/>
          <a:srcRect t="6119" r="-7" b="15387"/>
          <a:stretch/>
        </p:blipFill>
        <p:spPr>
          <a:xfrm>
            <a:off x="6192609" y="979299"/>
            <a:ext cx="2171549" cy="2272576"/>
          </a:xfrm>
          <a:custGeom>
            <a:avLst/>
            <a:gdLst/>
            <a:ahLst/>
            <a:cxnLst/>
            <a:rect l="l" t="t" r="r" b="b"/>
            <a:pathLst>
              <a:path w="2171549" h="2272576">
                <a:moveTo>
                  <a:pt x="1175644" y="899"/>
                </a:moveTo>
                <a:cubicBezTo>
                  <a:pt x="1368493" y="7619"/>
                  <a:pt x="1546841" y="51959"/>
                  <a:pt x="1696627" y="132287"/>
                </a:cubicBezTo>
                <a:cubicBezTo>
                  <a:pt x="1813851" y="195182"/>
                  <a:pt x="1911567" y="278772"/>
                  <a:pt x="1987015" y="380753"/>
                </a:cubicBezTo>
                <a:cubicBezTo>
                  <a:pt x="2067475" y="489578"/>
                  <a:pt x="2122466" y="619190"/>
                  <a:pt x="2150391" y="766067"/>
                </a:cubicBezTo>
                <a:cubicBezTo>
                  <a:pt x="2180002" y="921811"/>
                  <a:pt x="2178536" y="1085650"/>
                  <a:pt x="2145974" y="1252868"/>
                </a:cubicBezTo>
                <a:cubicBezTo>
                  <a:pt x="2114376" y="1415681"/>
                  <a:pt x="2052850" y="1576633"/>
                  <a:pt x="1968098" y="1718410"/>
                </a:cubicBezTo>
                <a:cubicBezTo>
                  <a:pt x="1881907" y="1862645"/>
                  <a:pt x="1775578" y="1983341"/>
                  <a:pt x="1652170" y="2077086"/>
                </a:cubicBezTo>
                <a:cubicBezTo>
                  <a:pt x="1526011" y="2172893"/>
                  <a:pt x="1387544" y="2235676"/>
                  <a:pt x="1240599" y="2263614"/>
                </a:cubicBezTo>
                <a:cubicBezTo>
                  <a:pt x="1092609" y="2291751"/>
                  <a:pt x="995510" y="2252050"/>
                  <a:pt x="807109" y="2166827"/>
                </a:cubicBezTo>
                <a:cubicBezTo>
                  <a:pt x="761668" y="2146260"/>
                  <a:pt x="714654" y="2125000"/>
                  <a:pt x="663385" y="2103853"/>
                </a:cubicBezTo>
                <a:cubicBezTo>
                  <a:pt x="271673" y="1942251"/>
                  <a:pt x="76538" y="1725940"/>
                  <a:pt x="10880" y="1380607"/>
                </a:cubicBezTo>
                <a:cubicBezTo>
                  <a:pt x="-32210" y="1153965"/>
                  <a:pt x="57261" y="964653"/>
                  <a:pt x="198632" y="701697"/>
                </a:cubicBezTo>
                <a:cubicBezTo>
                  <a:pt x="214430" y="672320"/>
                  <a:pt x="229979" y="642990"/>
                  <a:pt x="244987" y="614606"/>
                </a:cubicBezTo>
                <a:cubicBezTo>
                  <a:pt x="326460" y="460738"/>
                  <a:pt x="403428" y="315425"/>
                  <a:pt x="497072" y="210651"/>
                </a:cubicBezTo>
                <a:cubicBezTo>
                  <a:pt x="586591" y="110485"/>
                  <a:pt x="684908" y="54689"/>
                  <a:pt x="815892" y="29786"/>
                </a:cubicBezTo>
                <a:cubicBezTo>
                  <a:pt x="939005" y="6379"/>
                  <a:pt x="1059936" y="-3132"/>
                  <a:pt x="1175644" y="899"/>
                </a:cubicBezTo>
                <a:close/>
              </a:path>
            </a:pathLst>
          </a:custGeom>
        </p:spPr>
      </p:pic>
      <p:sp>
        <p:nvSpPr>
          <p:cNvPr id="30" name="Freeform: Shape 29">
            <a:extLst>
              <a:ext uri="{FF2B5EF4-FFF2-40B4-BE49-F238E27FC236}">
                <a16:creationId xmlns:a16="http://schemas.microsoft.com/office/drawing/2014/main" id="{6A14722D-6137-41D9-BC48-CE7645126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92609" y="979307"/>
            <a:ext cx="2171549" cy="2272576"/>
          </a:xfrm>
          <a:custGeom>
            <a:avLst/>
            <a:gdLst>
              <a:gd name="connsiteX0" fmla="*/ 1122781 w 2171549"/>
              <a:gd name="connsiteY0" fmla="*/ 103228 h 2272576"/>
              <a:gd name="connsiteX1" fmla="*/ 1343681 w 2171549"/>
              <a:gd name="connsiteY1" fmla="*/ 128995 h 2272576"/>
              <a:gd name="connsiteX2" fmla="*/ 1634203 w 2171549"/>
              <a:gd name="connsiteY2" fmla="*/ 293138 h 2272576"/>
              <a:gd name="connsiteX3" fmla="*/ 1863915 w 2171549"/>
              <a:gd name="connsiteY3" fmla="*/ 659748 h 2272576"/>
              <a:gd name="connsiteX4" fmla="*/ 1906154 w 2171549"/>
              <a:gd name="connsiteY4" fmla="*/ 738789 h 2272576"/>
              <a:gd name="connsiteX5" fmla="*/ 2077240 w 2171549"/>
              <a:gd name="connsiteY5" fmla="*/ 1354935 h 2272576"/>
              <a:gd name="connsiteX6" fmla="*/ 1482651 w 2171549"/>
              <a:gd name="connsiteY6" fmla="*/ 2011318 h 2272576"/>
              <a:gd name="connsiteX7" fmla="*/ 1351684 w 2171549"/>
              <a:gd name="connsiteY7" fmla="*/ 2068468 h 2272576"/>
              <a:gd name="connsiteX8" fmla="*/ 956669 w 2171549"/>
              <a:gd name="connsiteY8" fmla="*/ 2156309 h 2272576"/>
              <a:gd name="connsiteX9" fmla="*/ 581628 w 2171549"/>
              <a:gd name="connsiteY9" fmla="*/ 1987024 h 2272576"/>
              <a:gd name="connsiteX10" fmla="*/ 293739 w 2171549"/>
              <a:gd name="connsiteY10" fmla="*/ 1661507 h 2272576"/>
              <a:gd name="connsiteX11" fmla="*/ 131652 w 2171549"/>
              <a:gd name="connsiteY11" fmla="*/ 1239005 h 2272576"/>
              <a:gd name="connsiteX12" fmla="*/ 127628 w 2171549"/>
              <a:gd name="connsiteY12" fmla="*/ 797207 h 2272576"/>
              <a:gd name="connsiteX13" fmla="*/ 276503 w 2171549"/>
              <a:gd name="connsiteY13" fmla="*/ 447515 h 2272576"/>
              <a:gd name="connsiteX14" fmla="*/ 541117 w 2171549"/>
              <a:gd name="connsiteY14" fmla="*/ 222019 h 2272576"/>
              <a:gd name="connsiteX15" fmla="*/ 1122781 w 2171549"/>
              <a:gd name="connsiteY15" fmla="*/ 103228 h 2272576"/>
              <a:gd name="connsiteX16" fmla="*/ 995906 w 2171549"/>
              <a:gd name="connsiteY16" fmla="*/ 899 h 2272576"/>
              <a:gd name="connsiteX17" fmla="*/ 474924 w 2171549"/>
              <a:gd name="connsiteY17" fmla="*/ 132287 h 2272576"/>
              <a:gd name="connsiteX18" fmla="*/ 184536 w 2171549"/>
              <a:gd name="connsiteY18" fmla="*/ 380753 h 2272576"/>
              <a:gd name="connsiteX19" fmla="*/ 21159 w 2171549"/>
              <a:gd name="connsiteY19" fmla="*/ 766067 h 2272576"/>
              <a:gd name="connsiteX20" fmla="*/ 25577 w 2171549"/>
              <a:gd name="connsiteY20" fmla="*/ 1252868 h 2272576"/>
              <a:gd name="connsiteX21" fmla="*/ 203452 w 2171549"/>
              <a:gd name="connsiteY21" fmla="*/ 1718410 h 2272576"/>
              <a:gd name="connsiteX22" fmla="*/ 519381 w 2171549"/>
              <a:gd name="connsiteY22" fmla="*/ 2077086 h 2272576"/>
              <a:gd name="connsiteX23" fmla="*/ 930952 w 2171549"/>
              <a:gd name="connsiteY23" fmla="*/ 2263614 h 2272576"/>
              <a:gd name="connsiteX24" fmla="*/ 1364442 w 2171549"/>
              <a:gd name="connsiteY24" fmla="*/ 2166827 h 2272576"/>
              <a:gd name="connsiteX25" fmla="*/ 1508165 w 2171549"/>
              <a:gd name="connsiteY25" fmla="*/ 2103853 h 2272576"/>
              <a:gd name="connsiteX26" fmla="*/ 2160670 w 2171549"/>
              <a:gd name="connsiteY26" fmla="*/ 1380607 h 2272576"/>
              <a:gd name="connsiteX27" fmla="*/ 1972918 w 2171549"/>
              <a:gd name="connsiteY27" fmla="*/ 701697 h 2272576"/>
              <a:gd name="connsiteX28" fmla="*/ 1926563 w 2171549"/>
              <a:gd name="connsiteY28" fmla="*/ 614606 h 2272576"/>
              <a:gd name="connsiteX29" fmla="*/ 1674479 w 2171549"/>
              <a:gd name="connsiteY29" fmla="*/ 210651 h 2272576"/>
              <a:gd name="connsiteX30" fmla="*/ 1355659 w 2171549"/>
              <a:gd name="connsiteY30" fmla="*/ 29787 h 2272576"/>
              <a:gd name="connsiteX31" fmla="*/ 995906 w 2171549"/>
              <a:gd name="connsiteY31" fmla="*/ 899 h 227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1549" h="2272576">
                <a:moveTo>
                  <a:pt x="1122781" y="103228"/>
                </a:moveTo>
                <a:cubicBezTo>
                  <a:pt x="1194984" y="106276"/>
                  <a:pt x="1268890" y="114833"/>
                  <a:pt x="1343681" y="128995"/>
                </a:cubicBezTo>
                <a:cubicBezTo>
                  <a:pt x="1463039" y="151595"/>
                  <a:pt x="1552629" y="202233"/>
                  <a:pt x="1634203" y="293138"/>
                </a:cubicBezTo>
                <a:cubicBezTo>
                  <a:pt x="1719533" y="388226"/>
                  <a:pt x="1789672" y="520106"/>
                  <a:pt x="1863915" y="659748"/>
                </a:cubicBezTo>
                <a:cubicBezTo>
                  <a:pt x="1877590" y="685509"/>
                  <a:pt x="1891759" y="712128"/>
                  <a:pt x="1906154" y="738789"/>
                </a:cubicBezTo>
                <a:cubicBezTo>
                  <a:pt x="2034978" y="977432"/>
                  <a:pt x="2116507" y="1149246"/>
                  <a:pt x="2077240" y="1354935"/>
                </a:cubicBezTo>
                <a:cubicBezTo>
                  <a:pt x="2017412" y="1668342"/>
                  <a:pt x="1839595" y="1864654"/>
                  <a:pt x="1482651" y="2011318"/>
                </a:cubicBezTo>
                <a:cubicBezTo>
                  <a:pt x="1435932" y="2030509"/>
                  <a:pt x="1393092" y="2049805"/>
                  <a:pt x="1351684" y="2068468"/>
                </a:cubicBezTo>
                <a:cubicBezTo>
                  <a:pt x="1180005" y="2145814"/>
                  <a:pt x="1091524" y="2181845"/>
                  <a:pt x="956669" y="2156309"/>
                </a:cubicBezTo>
                <a:cubicBezTo>
                  <a:pt x="822766" y="2130954"/>
                  <a:pt x="696589" y="2073975"/>
                  <a:pt x="581628" y="1987024"/>
                </a:cubicBezTo>
                <a:cubicBezTo>
                  <a:pt x="469173" y="1901947"/>
                  <a:pt x="372281" y="1792408"/>
                  <a:pt x="293739" y="1661507"/>
                </a:cubicBezTo>
                <a:cubicBezTo>
                  <a:pt x="216511" y="1532838"/>
                  <a:pt x="160446" y="1386765"/>
                  <a:pt x="131652" y="1239005"/>
                </a:cubicBezTo>
                <a:cubicBezTo>
                  <a:pt x="101981" y="1087245"/>
                  <a:pt x="100644" y="938553"/>
                  <a:pt x="127628" y="797207"/>
                </a:cubicBezTo>
                <a:cubicBezTo>
                  <a:pt x="153074" y="663908"/>
                  <a:pt x="203184" y="546280"/>
                  <a:pt x="276503" y="447515"/>
                </a:cubicBezTo>
                <a:cubicBezTo>
                  <a:pt x="345255" y="354962"/>
                  <a:pt x="434296" y="279099"/>
                  <a:pt x="541117" y="222019"/>
                </a:cubicBezTo>
                <a:cubicBezTo>
                  <a:pt x="704906" y="134536"/>
                  <a:pt x="906174" y="94087"/>
                  <a:pt x="1122781" y="103228"/>
                </a:cubicBezTo>
                <a:close/>
                <a:moveTo>
                  <a:pt x="995906" y="899"/>
                </a:moveTo>
                <a:cubicBezTo>
                  <a:pt x="803057" y="7619"/>
                  <a:pt x="624709" y="51959"/>
                  <a:pt x="474924" y="132287"/>
                </a:cubicBezTo>
                <a:cubicBezTo>
                  <a:pt x="357700" y="195182"/>
                  <a:pt x="259984" y="278773"/>
                  <a:pt x="184536" y="380753"/>
                </a:cubicBezTo>
                <a:cubicBezTo>
                  <a:pt x="104075" y="489578"/>
                  <a:pt x="49084" y="619190"/>
                  <a:pt x="21159" y="766067"/>
                </a:cubicBezTo>
                <a:cubicBezTo>
                  <a:pt x="-8452" y="921811"/>
                  <a:pt x="-6986" y="1085650"/>
                  <a:pt x="25577" y="1252868"/>
                </a:cubicBezTo>
                <a:cubicBezTo>
                  <a:pt x="57175" y="1415681"/>
                  <a:pt x="118700" y="1576633"/>
                  <a:pt x="203452" y="1718410"/>
                </a:cubicBezTo>
                <a:cubicBezTo>
                  <a:pt x="289643" y="1862645"/>
                  <a:pt x="395972" y="1983341"/>
                  <a:pt x="519381" y="2077086"/>
                </a:cubicBezTo>
                <a:cubicBezTo>
                  <a:pt x="645539" y="2172893"/>
                  <a:pt x="784006" y="2235676"/>
                  <a:pt x="930952" y="2263614"/>
                </a:cubicBezTo>
                <a:cubicBezTo>
                  <a:pt x="1078941" y="2291751"/>
                  <a:pt x="1176041" y="2252050"/>
                  <a:pt x="1364442" y="2166827"/>
                </a:cubicBezTo>
                <a:cubicBezTo>
                  <a:pt x="1409882" y="2146260"/>
                  <a:pt x="1456896" y="2125000"/>
                  <a:pt x="1508165" y="2103853"/>
                </a:cubicBezTo>
                <a:cubicBezTo>
                  <a:pt x="1899878" y="1942251"/>
                  <a:pt x="2095013" y="1725940"/>
                  <a:pt x="2160670" y="1380607"/>
                </a:cubicBezTo>
                <a:cubicBezTo>
                  <a:pt x="2203760" y="1153965"/>
                  <a:pt x="2114289" y="964653"/>
                  <a:pt x="1972918" y="701697"/>
                </a:cubicBezTo>
                <a:cubicBezTo>
                  <a:pt x="1957121" y="672320"/>
                  <a:pt x="1941572" y="642990"/>
                  <a:pt x="1926563" y="614606"/>
                </a:cubicBezTo>
                <a:cubicBezTo>
                  <a:pt x="1845091" y="460738"/>
                  <a:pt x="1768122" y="315425"/>
                  <a:pt x="1674479" y="210651"/>
                </a:cubicBezTo>
                <a:cubicBezTo>
                  <a:pt x="1584960" y="110485"/>
                  <a:pt x="1486643" y="54689"/>
                  <a:pt x="1355659" y="29787"/>
                </a:cubicBezTo>
                <a:cubicBezTo>
                  <a:pt x="1232546" y="6379"/>
                  <a:pt x="1111615" y="-3132"/>
                  <a:pt x="995906" y="89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60F6F53E-F132-4304-919F-500C9E37E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69375" y="8382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E187D2C5-4B3A-4CE7-AA6B-17A89949B247}"/>
              </a:ext>
            </a:extLst>
          </p:cNvPr>
          <p:cNvPicPr>
            <a:picLocks noChangeAspect="1"/>
          </p:cNvPicPr>
          <p:nvPr/>
        </p:nvPicPr>
        <p:blipFill rotWithShape="1">
          <a:blip r:embed="rId5"/>
          <a:srcRect l="12765" r="12139" b="-1"/>
          <a:stretch/>
        </p:blipFill>
        <p:spPr>
          <a:xfrm>
            <a:off x="8821227" y="1014566"/>
            <a:ext cx="2231314" cy="2232590"/>
          </a:xfrm>
          <a:custGeom>
            <a:avLst/>
            <a:gdLst/>
            <a:ahLst/>
            <a:cxnLst/>
            <a:rect l="l" t="t" r="r" b="b"/>
            <a:pathLst>
              <a:path w="2231314" h="2232590">
                <a:moveTo>
                  <a:pt x="954389" y="0"/>
                </a:moveTo>
                <a:cubicBezTo>
                  <a:pt x="1109959" y="0"/>
                  <a:pt x="1267635" y="32273"/>
                  <a:pt x="1422869" y="95950"/>
                </a:cubicBezTo>
                <a:cubicBezTo>
                  <a:pt x="1574034" y="157843"/>
                  <a:pt x="1717920" y="249000"/>
                  <a:pt x="1839062" y="359531"/>
                </a:cubicBezTo>
                <a:cubicBezTo>
                  <a:pt x="1962312" y="471949"/>
                  <a:pt x="2059177" y="599864"/>
                  <a:pt x="2126930" y="739609"/>
                </a:cubicBezTo>
                <a:cubicBezTo>
                  <a:pt x="2196169" y="882462"/>
                  <a:pt x="2231314" y="1031282"/>
                  <a:pt x="2231314" y="1181935"/>
                </a:cubicBezTo>
                <a:cubicBezTo>
                  <a:pt x="2231314" y="1333661"/>
                  <a:pt x="2175244" y="1422268"/>
                  <a:pt x="2058555" y="1592653"/>
                </a:cubicBezTo>
                <a:cubicBezTo>
                  <a:pt x="2030400" y="1633746"/>
                  <a:pt x="2001287" y="1676265"/>
                  <a:pt x="1971505" y="1723017"/>
                </a:cubicBezTo>
                <a:cubicBezTo>
                  <a:pt x="1743920" y="2080202"/>
                  <a:pt x="1499625" y="2232590"/>
                  <a:pt x="1154681" y="2232590"/>
                </a:cubicBezTo>
                <a:cubicBezTo>
                  <a:pt x="928294" y="2232590"/>
                  <a:pt x="762190" y="2108447"/>
                  <a:pt x="534605" y="1919097"/>
                </a:cubicBezTo>
                <a:cubicBezTo>
                  <a:pt x="509180" y="1897939"/>
                  <a:pt x="483755" y="1877036"/>
                  <a:pt x="459143" y="1856846"/>
                </a:cubicBezTo>
                <a:cubicBezTo>
                  <a:pt x="325743" y="1747285"/>
                  <a:pt x="199765" y="1643790"/>
                  <a:pt x="115923" y="1531423"/>
                </a:cubicBezTo>
                <a:cubicBezTo>
                  <a:pt x="35768" y="1424003"/>
                  <a:pt x="0" y="1316225"/>
                  <a:pt x="0" y="1181935"/>
                </a:cubicBezTo>
                <a:cubicBezTo>
                  <a:pt x="0" y="845346"/>
                  <a:pt x="92413" y="542712"/>
                  <a:pt x="260241" y="329757"/>
                </a:cubicBezTo>
                <a:cubicBezTo>
                  <a:pt x="342358" y="225599"/>
                  <a:pt x="440852" y="144638"/>
                  <a:pt x="552992" y="89169"/>
                </a:cubicBezTo>
                <a:cubicBezTo>
                  <a:pt x="672650" y="30029"/>
                  <a:pt x="807678" y="0"/>
                  <a:pt x="954389" y="0"/>
                </a:cubicBezTo>
                <a:close/>
              </a:path>
            </a:pathLst>
          </a:custGeom>
        </p:spPr>
      </p:pic>
      <p:sp>
        <p:nvSpPr>
          <p:cNvPr id="34" name="Freeform: Shape 33">
            <a:extLst>
              <a:ext uri="{FF2B5EF4-FFF2-40B4-BE49-F238E27FC236}">
                <a16:creationId xmlns:a16="http://schemas.microsoft.com/office/drawing/2014/main" id="{8F71109E-066E-40BF-8661-E32AF2F68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21239" y="1013997"/>
            <a:ext cx="2231314" cy="2232590"/>
          </a:xfrm>
          <a:custGeom>
            <a:avLst/>
            <a:gdLst>
              <a:gd name="connsiteX0" fmla="*/ 1281911 w 2231314"/>
              <a:gd name="connsiteY0" fmla="*/ 85106 h 2232590"/>
              <a:gd name="connsiteX1" fmla="*/ 1640981 w 2231314"/>
              <a:gd name="connsiteY1" fmla="*/ 167226 h 2232590"/>
              <a:gd name="connsiteX2" fmla="*/ 1902861 w 2231314"/>
              <a:gd name="connsiteY2" fmla="*/ 388793 h 2232590"/>
              <a:gd name="connsiteX3" fmla="*/ 2135659 w 2231314"/>
              <a:gd name="connsiteY3" fmla="*/ 1173600 h 2232590"/>
              <a:gd name="connsiteX4" fmla="*/ 2031960 w 2231314"/>
              <a:gd name="connsiteY4" fmla="*/ 1495457 h 2232590"/>
              <a:gd name="connsiteX5" fmla="*/ 1724934 w 2231314"/>
              <a:gd name="connsiteY5" fmla="*/ 1795153 h 2232590"/>
              <a:gd name="connsiteX6" fmla="*/ 1657429 w 2231314"/>
              <a:gd name="connsiteY6" fmla="*/ 1852482 h 2232590"/>
              <a:gd name="connsiteX7" fmla="*/ 1102741 w 2231314"/>
              <a:gd name="connsiteY7" fmla="*/ 2141191 h 2232590"/>
              <a:gd name="connsiteX8" fmla="*/ 372052 w 2231314"/>
              <a:gd name="connsiteY8" fmla="*/ 1671904 h 2232590"/>
              <a:gd name="connsiteX9" fmla="*/ 294182 w 2231314"/>
              <a:gd name="connsiteY9" fmla="*/ 1551847 h 2232590"/>
              <a:gd name="connsiteX10" fmla="*/ 139640 w 2231314"/>
              <a:gd name="connsiteY10" fmla="*/ 1173600 h 2232590"/>
              <a:gd name="connsiteX11" fmla="*/ 233016 w 2231314"/>
              <a:gd name="connsiteY11" fmla="*/ 766242 h 2232590"/>
              <a:gd name="connsiteX12" fmla="*/ 490528 w 2231314"/>
              <a:gd name="connsiteY12" fmla="*/ 416214 h 2232590"/>
              <a:gd name="connsiteX13" fmla="*/ 862833 w 2231314"/>
              <a:gd name="connsiteY13" fmla="*/ 173470 h 2232590"/>
              <a:gd name="connsiteX14" fmla="*/ 1281911 w 2231314"/>
              <a:gd name="connsiteY14" fmla="*/ 85106 h 2232590"/>
              <a:gd name="connsiteX15" fmla="*/ 1276925 w 2231314"/>
              <a:gd name="connsiteY15" fmla="*/ 0 h 2232590"/>
              <a:gd name="connsiteX16" fmla="*/ 808445 w 2231314"/>
              <a:gd name="connsiteY16" fmla="*/ 95950 h 2232590"/>
              <a:gd name="connsiteX17" fmla="*/ 392252 w 2231314"/>
              <a:gd name="connsiteY17" fmla="*/ 359531 h 2232590"/>
              <a:gd name="connsiteX18" fmla="*/ 104384 w 2231314"/>
              <a:gd name="connsiteY18" fmla="*/ 739609 h 2232590"/>
              <a:gd name="connsiteX19" fmla="*/ 0 w 2231314"/>
              <a:gd name="connsiteY19" fmla="*/ 1181935 h 2232590"/>
              <a:gd name="connsiteX20" fmla="*/ 172759 w 2231314"/>
              <a:gd name="connsiteY20" fmla="*/ 1592653 h 2232590"/>
              <a:gd name="connsiteX21" fmla="*/ 259809 w 2231314"/>
              <a:gd name="connsiteY21" fmla="*/ 1723017 h 2232590"/>
              <a:gd name="connsiteX22" fmla="*/ 1076633 w 2231314"/>
              <a:gd name="connsiteY22" fmla="*/ 2232590 h 2232590"/>
              <a:gd name="connsiteX23" fmla="*/ 1696709 w 2231314"/>
              <a:gd name="connsiteY23" fmla="*/ 1919097 h 2232590"/>
              <a:gd name="connsiteX24" fmla="*/ 1772171 w 2231314"/>
              <a:gd name="connsiteY24" fmla="*/ 1856846 h 2232590"/>
              <a:gd name="connsiteX25" fmla="*/ 2115391 w 2231314"/>
              <a:gd name="connsiteY25" fmla="*/ 1531423 h 2232590"/>
              <a:gd name="connsiteX26" fmla="*/ 2231314 w 2231314"/>
              <a:gd name="connsiteY26" fmla="*/ 1181935 h 2232590"/>
              <a:gd name="connsiteX27" fmla="*/ 1971073 w 2231314"/>
              <a:gd name="connsiteY27" fmla="*/ 329757 h 2232590"/>
              <a:gd name="connsiteX28" fmla="*/ 1678322 w 2231314"/>
              <a:gd name="connsiteY28" fmla="*/ 89169 h 2232590"/>
              <a:gd name="connsiteX29" fmla="*/ 1276925 w 2231314"/>
              <a:gd name="connsiteY29" fmla="*/ 0 h 223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1314" h="2232590">
                <a:moveTo>
                  <a:pt x="1281911" y="85106"/>
                </a:moveTo>
                <a:cubicBezTo>
                  <a:pt x="1413152" y="85106"/>
                  <a:pt x="1533941" y="112762"/>
                  <a:pt x="1640981" y="167226"/>
                </a:cubicBezTo>
                <a:cubicBezTo>
                  <a:pt x="1741296" y="218310"/>
                  <a:pt x="1829403" y="292869"/>
                  <a:pt x="1902861" y="388793"/>
                </a:cubicBezTo>
                <a:cubicBezTo>
                  <a:pt x="2052991" y="584912"/>
                  <a:pt x="2135659" y="863621"/>
                  <a:pt x="2135659" y="1173600"/>
                </a:cubicBezTo>
                <a:cubicBezTo>
                  <a:pt x="2135659" y="1297273"/>
                  <a:pt x="2103663" y="1396529"/>
                  <a:pt x="2031960" y="1495457"/>
                </a:cubicBezTo>
                <a:cubicBezTo>
                  <a:pt x="1956960" y="1598940"/>
                  <a:pt x="1844265" y="1694254"/>
                  <a:pt x="1724934" y="1795153"/>
                </a:cubicBezTo>
                <a:cubicBezTo>
                  <a:pt x="1702917" y="1813746"/>
                  <a:pt x="1680172" y="1832998"/>
                  <a:pt x="1657429" y="1852482"/>
                </a:cubicBezTo>
                <a:cubicBezTo>
                  <a:pt x="1453843" y="2026863"/>
                  <a:pt x="1305255" y="2141191"/>
                  <a:pt x="1102741" y="2141191"/>
                </a:cubicBezTo>
                <a:cubicBezTo>
                  <a:pt x="794172" y="2141191"/>
                  <a:pt x="575638" y="2000851"/>
                  <a:pt x="372052" y="1671904"/>
                </a:cubicBezTo>
                <a:cubicBezTo>
                  <a:pt x="345411" y="1628849"/>
                  <a:pt x="319367" y="1589691"/>
                  <a:pt x="294182" y="1551847"/>
                </a:cubicBezTo>
                <a:cubicBezTo>
                  <a:pt x="189798" y="1394933"/>
                  <a:pt x="139640" y="1313330"/>
                  <a:pt x="139640" y="1173600"/>
                </a:cubicBezTo>
                <a:cubicBezTo>
                  <a:pt x="139640" y="1034857"/>
                  <a:pt x="171079" y="897802"/>
                  <a:pt x="233016" y="766242"/>
                </a:cubicBezTo>
                <a:cubicBezTo>
                  <a:pt x="293625" y="637546"/>
                  <a:pt x="380276" y="519744"/>
                  <a:pt x="490528" y="416214"/>
                </a:cubicBezTo>
                <a:cubicBezTo>
                  <a:pt x="598896" y="314421"/>
                  <a:pt x="727609" y="230471"/>
                  <a:pt x="862833" y="173470"/>
                </a:cubicBezTo>
                <a:cubicBezTo>
                  <a:pt x="1001698" y="114828"/>
                  <a:pt x="1142747" y="85106"/>
                  <a:pt x="1281911" y="85106"/>
                </a:cubicBezTo>
                <a:close/>
                <a:moveTo>
                  <a:pt x="1276925" y="0"/>
                </a:moveTo>
                <a:cubicBezTo>
                  <a:pt x="1121355" y="0"/>
                  <a:pt x="963679" y="32273"/>
                  <a:pt x="808445" y="95950"/>
                </a:cubicBezTo>
                <a:cubicBezTo>
                  <a:pt x="657280" y="157843"/>
                  <a:pt x="513394" y="249000"/>
                  <a:pt x="392252" y="359531"/>
                </a:cubicBezTo>
                <a:cubicBezTo>
                  <a:pt x="269002" y="471949"/>
                  <a:pt x="172137" y="599864"/>
                  <a:pt x="104384" y="739609"/>
                </a:cubicBezTo>
                <a:cubicBezTo>
                  <a:pt x="35145" y="882462"/>
                  <a:pt x="0" y="1031282"/>
                  <a:pt x="0" y="1181935"/>
                </a:cubicBezTo>
                <a:cubicBezTo>
                  <a:pt x="0" y="1333661"/>
                  <a:pt x="56070" y="1422268"/>
                  <a:pt x="172759" y="1592653"/>
                </a:cubicBezTo>
                <a:cubicBezTo>
                  <a:pt x="200914" y="1633746"/>
                  <a:pt x="230027" y="1676265"/>
                  <a:pt x="259809" y="1723017"/>
                </a:cubicBezTo>
                <a:cubicBezTo>
                  <a:pt x="487394" y="2080202"/>
                  <a:pt x="731689" y="2232590"/>
                  <a:pt x="1076633" y="2232590"/>
                </a:cubicBezTo>
                <a:cubicBezTo>
                  <a:pt x="1303020" y="2232590"/>
                  <a:pt x="1469124" y="2108447"/>
                  <a:pt x="1696709" y="1919097"/>
                </a:cubicBezTo>
                <a:cubicBezTo>
                  <a:pt x="1722134" y="1897939"/>
                  <a:pt x="1747559" y="1877036"/>
                  <a:pt x="1772171" y="1856846"/>
                </a:cubicBezTo>
                <a:cubicBezTo>
                  <a:pt x="1905571" y="1747285"/>
                  <a:pt x="2031549" y="1643790"/>
                  <a:pt x="2115391" y="1531423"/>
                </a:cubicBezTo>
                <a:cubicBezTo>
                  <a:pt x="2195546" y="1424003"/>
                  <a:pt x="2231314" y="1316225"/>
                  <a:pt x="2231314" y="1181935"/>
                </a:cubicBezTo>
                <a:cubicBezTo>
                  <a:pt x="2231314" y="845346"/>
                  <a:pt x="2138901" y="542712"/>
                  <a:pt x="1971073" y="329757"/>
                </a:cubicBezTo>
                <a:cubicBezTo>
                  <a:pt x="1888956" y="225599"/>
                  <a:pt x="1790462" y="144638"/>
                  <a:pt x="1678322" y="89169"/>
                </a:cubicBezTo>
                <a:cubicBezTo>
                  <a:pt x="1558664" y="30029"/>
                  <a:pt x="1423636" y="0"/>
                  <a:pt x="1276925"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3460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EFCDC-80DB-4B12-9AB5-3B4DACE1DBDF}"/>
              </a:ext>
            </a:extLst>
          </p:cNvPr>
          <p:cNvSpPr>
            <a:spLocks noGrp="1"/>
          </p:cNvSpPr>
          <p:nvPr>
            <p:ph type="title"/>
          </p:nvPr>
        </p:nvSpPr>
        <p:spPr>
          <a:xfrm>
            <a:off x="7320466" y="609600"/>
            <a:ext cx="4140014" cy="1330839"/>
          </a:xfrm>
        </p:spPr>
        <p:txBody>
          <a:bodyPr>
            <a:normAutofit/>
          </a:bodyPr>
          <a:lstStyle/>
          <a:p>
            <a:r>
              <a:rPr lang="en-GB" sz="3700"/>
              <a:t>Step One: Inventing your Beastie</a:t>
            </a:r>
          </a:p>
        </p:txBody>
      </p:sp>
      <p:pic>
        <p:nvPicPr>
          <p:cNvPr id="7" name="Picture 6" descr="Child drawing on notebook">
            <a:extLst>
              <a:ext uri="{FF2B5EF4-FFF2-40B4-BE49-F238E27FC236}">
                <a16:creationId xmlns:a16="http://schemas.microsoft.com/office/drawing/2014/main" id="{D0C55EBE-4FE9-446E-A199-CB09205B26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62" r="1516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BD75EFB4-EA63-4A1E-9FFC-CA0527E1C34C}"/>
              </a:ext>
            </a:extLst>
          </p:cNvPr>
          <p:cNvSpPr>
            <a:spLocks noGrp="1"/>
          </p:cNvSpPr>
          <p:nvPr>
            <p:ph idx="1"/>
          </p:nvPr>
        </p:nvSpPr>
        <p:spPr>
          <a:xfrm>
            <a:off x="6723890" y="2194102"/>
            <a:ext cx="4858510" cy="3908586"/>
          </a:xfrm>
        </p:spPr>
        <p:txBody>
          <a:bodyPr>
            <a:noAutofit/>
          </a:bodyPr>
          <a:lstStyle/>
          <a:p>
            <a:r>
              <a:rPr lang="en-GB" dirty="0"/>
              <a:t>Draw your beastie and cut them out. </a:t>
            </a:r>
          </a:p>
          <a:p>
            <a:r>
              <a:rPr lang="en-GB" dirty="0"/>
              <a:t>Find a place in your local area where your beastie lives. Take your beastie there, and take their photo.</a:t>
            </a:r>
          </a:p>
          <a:p>
            <a:r>
              <a:rPr lang="en-GB" dirty="0"/>
              <a:t>Write about your beastie, explaining how they live, what they do, and what their life is like.</a:t>
            </a:r>
          </a:p>
        </p:txBody>
      </p:sp>
    </p:spTree>
    <p:extLst>
      <p:ext uri="{BB962C8B-B14F-4D97-AF65-F5344CB8AC3E}">
        <p14:creationId xmlns:p14="http://schemas.microsoft.com/office/powerpoint/2010/main" val="395035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DA38-C4E1-4654-B70D-665E54FDBEE8}"/>
              </a:ext>
            </a:extLst>
          </p:cNvPr>
          <p:cNvSpPr>
            <a:spLocks noGrp="1"/>
          </p:cNvSpPr>
          <p:nvPr>
            <p:ph type="title"/>
          </p:nvPr>
        </p:nvSpPr>
        <p:spPr>
          <a:xfrm>
            <a:off x="4965430" y="629268"/>
            <a:ext cx="6586491" cy="1286160"/>
          </a:xfrm>
        </p:spPr>
        <p:txBody>
          <a:bodyPr anchor="b">
            <a:normAutofit/>
          </a:bodyPr>
          <a:lstStyle/>
          <a:p>
            <a:r>
              <a:rPr lang="en-GB" sz="4100"/>
              <a:t>Step One Help with Imagining</a:t>
            </a:r>
          </a:p>
        </p:txBody>
      </p:sp>
      <p:sp>
        <p:nvSpPr>
          <p:cNvPr id="3" name="Content Placeholder 2">
            <a:extLst>
              <a:ext uri="{FF2B5EF4-FFF2-40B4-BE49-F238E27FC236}">
                <a16:creationId xmlns:a16="http://schemas.microsoft.com/office/drawing/2014/main" id="{F9459BE3-3234-4D78-85DD-DBB1626EC290}"/>
              </a:ext>
            </a:extLst>
          </p:cNvPr>
          <p:cNvSpPr>
            <a:spLocks noGrp="1"/>
          </p:cNvSpPr>
          <p:nvPr>
            <p:ph idx="1"/>
          </p:nvPr>
        </p:nvSpPr>
        <p:spPr>
          <a:xfrm>
            <a:off x="4965431" y="2438400"/>
            <a:ext cx="6586489" cy="3785419"/>
          </a:xfrm>
        </p:spPr>
        <p:txBody>
          <a:bodyPr>
            <a:normAutofit/>
          </a:bodyPr>
          <a:lstStyle/>
          <a:p>
            <a:r>
              <a:rPr lang="en-GB" sz="2000"/>
              <a:t>If you can’t think of a whole new creature, try fitting two real world animals together – how about a lion-mouse? How about a clam-centipede? Or a tiny elephant-bee with wings?</a:t>
            </a:r>
          </a:p>
          <a:p>
            <a:r>
              <a:rPr lang="en-GB" sz="2000"/>
              <a:t>If you have a real world kind of animal that you love, think about a cool variation on that creature – what sort of robot parts might it have? What would it need to live somewhere close by where it normally can’t live? What if it were amazingly small and needed something special to survive?</a:t>
            </a:r>
          </a:p>
          <a:p>
            <a:r>
              <a:rPr lang="en-GB" sz="2000"/>
              <a:t>If there is a monster that you really like, think about what if it was crossed with an animal. How about a zombie frog, or a ghost-shrew?</a:t>
            </a:r>
          </a:p>
          <a:p>
            <a:endParaRPr lang="en-GB" sz="2000"/>
          </a:p>
          <a:p>
            <a:endParaRPr lang="en-GB" sz="2000"/>
          </a:p>
        </p:txBody>
      </p:sp>
      <p:pic>
        <p:nvPicPr>
          <p:cNvPr id="4" name="Picture 3">
            <a:extLst>
              <a:ext uri="{FF2B5EF4-FFF2-40B4-BE49-F238E27FC236}">
                <a16:creationId xmlns:a16="http://schemas.microsoft.com/office/drawing/2014/main" id="{2472A0D1-CCF6-4967-98B2-9CD81F2A76E7}"/>
              </a:ext>
            </a:extLst>
          </p:cNvPr>
          <p:cNvPicPr>
            <a:picLocks noChangeAspect="1"/>
          </p:cNvPicPr>
          <p:nvPr/>
        </p:nvPicPr>
        <p:blipFill rotWithShape="1">
          <a:blip r:embed="rId3"/>
          <a:srcRect l="147" r="8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2B0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54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46769-ED8A-42AC-846F-3D5F41595DC4}"/>
              </a:ext>
            </a:extLst>
          </p:cNvPr>
          <p:cNvSpPr>
            <a:spLocks noGrp="1"/>
          </p:cNvSpPr>
          <p:nvPr>
            <p:ph type="title"/>
          </p:nvPr>
        </p:nvSpPr>
        <p:spPr>
          <a:xfrm>
            <a:off x="630936" y="640080"/>
            <a:ext cx="4818888" cy="1481328"/>
          </a:xfrm>
        </p:spPr>
        <p:txBody>
          <a:bodyPr anchor="b">
            <a:normAutofit/>
          </a:bodyPr>
          <a:lstStyle/>
          <a:p>
            <a:r>
              <a:rPr lang="en-GB" sz="5000"/>
              <a:t>Step One Help with Writing</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69C0FE-50E4-441C-93C6-B9F0663BC623}"/>
              </a:ext>
            </a:extLst>
          </p:cNvPr>
          <p:cNvSpPr>
            <a:spLocks noGrp="1"/>
          </p:cNvSpPr>
          <p:nvPr>
            <p:ph idx="1"/>
          </p:nvPr>
        </p:nvSpPr>
        <p:spPr>
          <a:xfrm>
            <a:off x="630936" y="2642616"/>
            <a:ext cx="10926064" cy="3566160"/>
          </a:xfrm>
        </p:spPr>
        <p:txBody>
          <a:bodyPr anchor="t">
            <a:normAutofit/>
          </a:bodyPr>
          <a:lstStyle/>
          <a:p>
            <a:r>
              <a:rPr lang="en-GB" sz="2000" dirty="0"/>
              <a:t>Explain who your beastie is, and what sorts of things they do.</a:t>
            </a:r>
          </a:p>
          <a:p>
            <a:r>
              <a:rPr lang="en-GB" sz="2000" dirty="0"/>
              <a:t>Do some research to help you describe the environment your beastie lives in. </a:t>
            </a:r>
          </a:p>
          <a:p>
            <a:pPr lvl="1"/>
            <a:r>
              <a:rPr lang="en-GB" sz="2000" dirty="0"/>
              <a:t>Is your beastie an urban, suburban or rural beastie? </a:t>
            </a:r>
          </a:p>
          <a:p>
            <a:pPr lvl="1"/>
            <a:r>
              <a:rPr lang="en-GB" sz="2000" dirty="0"/>
              <a:t>What sort of plants, trees, flowers and other creatures live near your beastie?</a:t>
            </a:r>
          </a:p>
          <a:p>
            <a:pPr lvl="1"/>
            <a:r>
              <a:rPr lang="en-GB" sz="2000" dirty="0"/>
              <a:t>What sort of home does your beastie have?</a:t>
            </a:r>
          </a:p>
          <a:p>
            <a:pPr lvl="1"/>
            <a:r>
              <a:rPr lang="en-GB" sz="2000" dirty="0"/>
              <a:t>Does your beastie live on land or water?</a:t>
            </a:r>
          </a:p>
          <a:p>
            <a:pPr lvl="1"/>
            <a:r>
              <a:rPr lang="en-GB" sz="2000" dirty="0"/>
              <a:t>Does your beastie live under ground, in a tree, in the drains beside the pavement, in a pond, in a pool at the seashore, under an old mattress dumped in a field…?</a:t>
            </a:r>
          </a:p>
          <a:p>
            <a:pPr lvl="1"/>
            <a:r>
              <a:rPr lang="en-GB" sz="2000" dirty="0"/>
              <a:t>How does your beastie fit the environment they live in? What about their body or their habits makes them able to live there?</a:t>
            </a:r>
          </a:p>
          <a:p>
            <a:endParaRPr lang="en-GB" sz="1400" dirty="0"/>
          </a:p>
        </p:txBody>
      </p:sp>
      <p:pic>
        <p:nvPicPr>
          <p:cNvPr id="5" name="Picture 4" descr="Blank notebook and orange pencil">
            <a:extLst>
              <a:ext uri="{FF2B5EF4-FFF2-40B4-BE49-F238E27FC236}">
                <a16:creationId xmlns:a16="http://schemas.microsoft.com/office/drawing/2014/main" id="{99491EC2-89C3-4168-A3E1-6440ADA6E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629" y="368324"/>
            <a:ext cx="3587858" cy="2394895"/>
          </a:xfrm>
          <a:prstGeom prst="rect">
            <a:avLst/>
          </a:prstGeom>
        </p:spPr>
      </p:pic>
    </p:spTree>
    <p:extLst>
      <p:ext uri="{BB962C8B-B14F-4D97-AF65-F5344CB8AC3E}">
        <p14:creationId xmlns:p14="http://schemas.microsoft.com/office/powerpoint/2010/main" val="68199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5C76-8382-41B1-9FEF-88375E56FF62}"/>
              </a:ext>
            </a:extLst>
          </p:cNvPr>
          <p:cNvSpPr>
            <a:spLocks noGrp="1"/>
          </p:cNvSpPr>
          <p:nvPr>
            <p:ph type="title"/>
          </p:nvPr>
        </p:nvSpPr>
        <p:spPr/>
        <p:txBody>
          <a:bodyPr/>
          <a:lstStyle/>
          <a:p>
            <a:r>
              <a:rPr lang="en-GB" dirty="0"/>
              <a:t>Scottish environmental information</a:t>
            </a:r>
          </a:p>
        </p:txBody>
      </p:sp>
      <p:sp>
        <p:nvSpPr>
          <p:cNvPr id="3" name="Content Placeholder 2">
            <a:extLst>
              <a:ext uri="{FF2B5EF4-FFF2-40B4-BE49-F238E27FC236}">
                <a16:creationId xmlns:a16="http://schemas.microsoft.com/office/drawing/2014/main" id="{9B2C833C-7E91-4A0A-B725-9E7B5EBDEA0D}"/>
              </a:ext>
            </a:extLst>
          </p:cNvPr>
          <p:cNvSpPr>
            <a:spLocks noGrp="1"/>
          </p:cNvSpPr>
          <p:nvPr>
            <p:ph idx="1"/>
          </p:nvPr>
        </p:nvSpPr>
        <p:spPr/>
        <p:txBody>
          <a:bodyPr/>
          <a:lstStyle/>
          <a:p>
            <a:r>
              <a:rPr lang="en-GB" dirty="0">
                <a:hlinkClick r:id="rId2"/>
              </a:rPr>
              <a:t>https://www.nature.scot/landscapes-and-habitats/habitat-types</a:t>
            </a:r>
            <a:endParaRPr lang="en-GB" dirty="0"/>
          </a:p>
          <a:p>
            <a:r>
              <a:rPr lang="en-GB" dirty="0">
                <a:hlinkClick r:id="rId3"/>
              </a:rPr>
              <a:t>https://scottishwildlifetrust.org.uk/scotlands-wildlife/</a:t>
            </a:r>
            <a:endParaRPr lang="en-GB" dirty="0"/>
          </a:p>
          <a:p>
            <a:r>
              <a:rPr lang="en-GB" dirty="0">
                <a:hlinkClick r:id="rId4"/>
              </a:rPr>
              <a:t>https://www.nhm.ac.uk/discover/how-water-voles-left-their-riverside-homes-for-glasgow-grassland.html</a:t>
            </a:r>
            <a:endParaRPr lang="en-GB" dirty="0"/>
          </a:p>
          <a:p>
            <a:r>
              <a:rPr lang="en-GB" dirty="0">
                <a:hlinkClick r:id="rId5"/>
              </a:rPr>
              <a:t>https://www.nhm.ac.uk/discover/urban-wildlife.html</a:t>
            </a:r>
            <a:endParaRPr lang="en-GB" dirty="0"/>
          </a:p>
          <a:p>
            <a:r>
              <a:rPr lang="en-GB" dirty="0">
                <a:hlinkClick r:id="rId6"/>
              </a:rPr>
              <a:t>https://www.froglife.org/info-advice/amphibians-and-reptiles/</a:t>
            </a:r>
            <a:endParaRPr lang="en-GB" dirty="0"/>
          </a:p>
          <a:p>
            <a:pPr marL="0" indent="0">
              <a:buNone/>
            </a:pPr>
            <a:endParaRPr lang="en-GB" dirty="0"/>
          </a:p>
          <a:p>
            <a:pPr marL="0" indent="0">
              <a:buNone/>
            </a:pPr>
            <a:r>
              <a:rPr lang="en-GB" dirty="0"/>
              <a:t>Look for as many more excellent sources of information as you can find!</a:t>
            </a:r>
          </a:p>
          <a:p>
            <a:endParaRPr lang="en-GB" dirty="0"/>
          </a:p>
          <a:p>
            <a:endParaRPr lang="en-GB" dirty="0"/>
          </a:p>
        </p:txBody>
      </p:sp>
    </p:spTree>
    <p:extLst>
      <p:ext uri="{BB962C8B-B14F-4D97-AF65-F5344CB8AC3E}">
        <p14:creationId xmlns:p14="http://schemas.microsoft.com/office/powerpoint/2010/main" val="188307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ADD7-E8A5-4FF2-9B6B-D55CACCA499A}"/>
              </a:ext>
            </a:extLst>
          </p:cNvPr>
          <p:cNvSpPr>
            <a:spLocks noGrp="1"/>
          </p:cNvSpPr>
          <p:nvPr>
            <p:ph type="title"/>
          </p:nvPr>
        </p:nvSpPr>
        <p:spPr/>
        <p:txBody>
          <a:bodyPr/>
          <a:lstStyle/>
          <a:p>
            <a:r>
              <a:rPr lang="en-GB" dirty="0"/>
              <a:t>Adaptation to Environment information</a:t>
            </a:r>
          </a:p>
        </p:txBody>
      </p:sp>
      <p:sp>
        <p:nvSpPr>
          <p:cNvPr id="3" name="Content Placeholder 2">
            <a:extLst>
              <a:ext uri="{FF2B5EF4-FFF2-40B4-BE49-F238E27FC236}">
                <a16:creationId xmlns:a16="http://schemas.microsoft.com/office/drawing/2014/main" id="{A0AE15E6-FD14-4245-819F-53867558DCCC}"/>
              </a:ext>
            </a:extLst>
          </p:cNvPr>
          <p:cNvSpPr>
            <a:spLocks noGrp="1"/>
          </p:cNvSpPr>
          <p:nvPr>
            <p:ph idx="1"/>
          </p:nvPr>
        </p:nvSpPr>
        <p:spPr/>
        <p:txBody>
          <a:bodyPr>
            <a:normAutofit lnSpcReduction="10000"/>
          </a:bodyPr>
          <a:lstStyle/>
          <a:p>
            <a:r>
              <a:rPr lang="en-GB" dirty="0">
                <a:hlinkClick r:id="rId2"/>
              </a:rPr>
              <a:t>https://www.nhm.ac.uk/discover/what-is-natural-selection.html</a:t>
            </a:r>
          </a:p>
          <a:p>
            <a:r>
              <a:rPr lang="en-GB" dirty="0">
                <a:hlinkClick r:id="rId2"/>
              </a:rPr>
              <a:t>https://www.nhm.ac.uk/discover/news/2021/september/animals-shapeshifting-to-adapt-to-rising-temperatures.html</a:t>
            </a:r>
            <a:endParaRPr lang="en-GB" dirty="0"/>
          </a:p>
          <a:p>
            <a:r>
              <a:rPr lang="en-GB" dirty="0">
                <a:hlinkClick r:id="rId3"/>
              </a:rPr>
              <a:t>https://www.nhm.ac.uk/discover/how-do-camels-survive-in-deserts.html</a:t>
            </a:r>
            <a:endParaRPr lang="en-GB" dirty="0"/>
          </a:p>
          <a:p>
            <a:r>
              <a:rPr lang="en-GB" dirty="0">
                <a:hlinkClick r:id="rId4"/>
              </a:rPr>
              <a:t>https://www.nhm.ac.uk/discover/news/2021/september/plants-and-pollinators-use-electric-fields-to-find-each-other.html</a:t>
            </a:r>
            <a:endParaRPr lang="en-GB" dirty="0"/>
          </a:p>
          <a:p>
            <a:pPr marL="0" indent="0">
              <a:buNone/>
            </a:pPr>
            <a:endParaRPr lang="en-GB" dirty="0"/>
          </a:p>
          <a:p>
            <a:pPr marL="0" indent="0">
              <a:buNone/>
            </a:pPr>
            <a:r>
              <a:rPr lang="en-GB" dirty="0"/>
              <a:t>Look for as many more excellent sources of information as you can find!</a:t>
            </a:r>
          </a:p>
          <a:p>
            <a:pPr marL="0" indent="0">
              <a:buNone/>
            </a:pPr>
            <a:endParaRPr lang="en-GB" dirty="0"/>
          </a:p>
        </p:txBody>
      </p:sp>
    </p:spTree>
    <p:extLst>
      <p:ext uri="{BB962C8B-B14F-4D97-AF65-F5344CB8AC3E}">
        <p14:creationId xmlns:p14="http://schemas.microsoft.com/office/powerpoint/2010/main" val="56123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B16A-6045-4407-93B4-1C22A1F475DC}"/>
              </a:ext>
            </a:extLst>
          </p:cNvPr>
          <p:cNvSpPr>
            <a:spLocks noGrp="1"/>
          </p:cNvSpPr>
          <p:nvPr>
            <p:ph type="title"/>
          </p:nvPr>
        </p:nvSpPr>
        <p:spPr>
          <a:xfrm>
            <a:off x="812800" y="609600"/>
            <a:ext cx="3919913" cy="1330839"/>
          </a:xfrm>
        </p:spPr>
        <p:txBody>
          <a:bodyPr>
            <a:normAutofit/>
          </a:bodyPr>
          <a:lstStyle/>
          <a:p>
            <a:r>
              <a:rPr lang="en-GB" sz="2800" dirty="0"/>
              <a:t>Step Two: Researching your Beastie</a:t>
            </a:r>
          </a:p>
        </p:txBody>
      </p:sp>
      <p:sp>
        <p:nvSpPr>
          <p:cNvPr id="3" name="Content Placeholder 2">
            <a:extLst>
              <a:ext uri="{FF2B5EF4-FFF2-40B4-BE49-F238E27FC236}">
                <a16:creationId xmlns:a16="http://schemas.microsoft.com/office/drawing/2014/main" id="{8B36A0DF-8CDD-470F-BDCF-E602CB312B3F}"/>
              </a:ext>
            </a:extLst>
          </p:cNvPr>
          <p:cNvSpPr>
            <a:spLocks noGrp="1"/>
          </p:cNvSpPr>
          <p:nvPr>
            <p:ph idx="1"/>
          </p:nvPr>
        </p:nvSpPr>
        <p:spPr>
          <a:xfrm>
            <a:off x="584200" y="2194102"/>
            <a:ext cx="4946284" cy="3908586"/>
          </a:xfrm>
        </p:spPr>
        <p:txBody>
          <a:bodyPr>
            <a:normAutofit/>
          </a:bodyPr>
          <a:lstStyle/>
          <a:p>
            <a:r>
              <a:rPr lang="en-GB" sz="2400" dirty="0"/>
              <a:t>Find out about your beastie’s environment. How is it changing?</a:t>
            </a:r>
          </a:p>
          <a:p>
            <a:r>
              <a:rPr lang="en-GB" sz="2400" dirty="0"/>
              <a:t>How does climate change affect your beastie?</a:t>
            </a:r>
          </a:p>
          <a:p>
            <a:r>
              <a:rPr lang="en-GB" sz="2400" dirty="0"/>
              <a:t>What problems does your beastie face?</a:t>
            </a:r>
          </a:p>
        </p:txBody>
      </p:sp>
      <p:pic>
        <p:nvPicPr>
          <p:cNvPr id="6" name="Picture 5" descr="Girl reading a book">
            <a:extLst>
              <a:ext uri="{FF2B5EF4-FFF2-40B4-BE49-F238E27FC236}">
                <a16:creationId xmlns:a16="http://schemas.microsoft.com/office/drawing/2014/main" id="{331C5D56-ADD1-41B6-AD95-6671711BF0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48" r="8746" b="-2"/>
          <a:stretch/>
        </p:blipFill>
        <p:spPr>
          <a:xfrm>
            <a:off x="5545512" y="1"/>
            <a:ext cx="6646487"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19958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68B3A-8E8E-4F67-9D25-9010257371EE}"/>
              </a:ext>
            </a:extLst>
          </p:cNvPr>
          <p:cNvSpPr>
            <a:spLocks noGrp="1"/>
          </p:cNvSpPr>
          <p:nvPr>
            <p:ph type="title"/>
          </p:nvPr>
        </p:nvSpPr>
        <p:spPr>
          <a:xfrm>
            <a:off x="572493" y="238539"/>
            <a:ext cx="11018520" cy="1434415"/>
          </a:xfrm>
        </p:spPr>
        <p:txBody>
          <a:bodyPr anchor="b">
            <a:normAutofit/>
          </a:bodyPr>
          <a:lstStyle/>
          <a:p>
            <a:r>
              <a:rPr lang="en-GB" sz="5400" dirty="0"/>
              <a:t>Step Two – help with doing research</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AFA687-6506-4F24-9529-E456F46C040A}"/>
              </a:ext>
            </a:extLst>
          </p:cNvPr>
          <p:cNvSpPr>
            <a:spLocks noGrp="1"/>
          </p:cNvSpPr>
          <p:nvPr>
            <p:ph idx="1"/>
          </p:nvPr>
        </p:nvSpPr>
        <p:spPr>
          <a:xfrm>
            <a:off x="572492" y="2071316"/>
            <a:ext cx="10972799" cy="4119172"/>
          </a:xfrm>
        </p:spPr>
        <p:txBody>
          <a:bodyPr anchor="t">
            <a:noAutofit/>
          </a:bodyPr>
          <a:lstStyle/>
          <a:p>
            <a:pPr marL="0" indent="0">
              <a:buNone/>
            </a:pPr>
            <a:r>
              <a:rPr lang="en-GB" sz="2400" dirty="0"/>
              <a:t>Your teacher will give you some websites to get started, but you can also find your own. That will mean you will have to spot which are good websites and which might not be very reliable websites. </a:t>
            </a:r>
          </a:p>
          <a:p>
            <a:pPr marL="0" indent="0">
              <a:buNone/>
            </a:pPr>
            <a:r>
              <a:rPr lang="en-GB" sz="2400" dirty="0"/>
              <a:t>Think about:</a:t>
            </a:r>
          </a:p>
          <a:p>
            <a:pPr lvl="1"/>
            <a:r>
              <a:rPr lang="en-GB" dirty="0"/>
              <a:t>Does the website tell you who wrote it? Do they sound like a reliable person?</a:t>
            </a:r>
          </a:p>
          <a:p>
            <a:pPr lvl="1"/>
            <a:r>
              <a:rPr lang="en-GB" dirty="0"/>
              <a:t>Does the website have a date to tell you how old the information is?</a:t>
            </a:r>
          </a:p>
          <a:p>
            <a:pPr lvl="1"/>
            <a:r>
              <a:rPr lang="en-GB" dirty="0"/>
              <a:t>Is the website linked up to a reliable institution, like a university?</a:t>
            </a:r>
          </a:p>
          <a:p>
            <a:pPr lvl="1"/>
            <a:r>
              <a:rPr lang="en-GB" dirty="0"/>
              <a:t>Does the website give sources for its information?</a:t>
            </a:r>
          </a:p>
          <a:p>
            <a:pPr lvl="1"/>
            <a:r>
              <a:rPr lang="en-GB" dirty="0"/>
              <a:t>Does the website provide links to evidence?</a:t>
            </a:r>
          </a:p>
          <a:p>
            <a:pPr lvl="1"/>
            <a:r>
              <a:rPr lang="en-GB" dirty="0"/>
              <a:t>Is the website trying to sell you something?</a:t>
            </a:r>
          </a:p>
          <a:p>
            <a:pPr lvl="1"/>
            <a:r>
              <a:rPr lang="en-GB" dirty="0"/>
              <a:t>Can you find other websites that agree with this one?</a:t>
            </a:r>
          </a:p>
        </p:txBody>
      </p:sp>
    </p:spTree>
    <p:extLst>
      <p:ext uri="{BB962C8B-B14F-4D97-AF65-F5344CB8AC3E}">
        <p14:creationId xmlns:p14="http://schemas.microsoft.com/office/powerpoint/2010/main" val="49820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CAB55-C52C-4869-B8E5-4112F3BC597B}"/>
              </a:ext>
            </a:extLst>
          </p:cNvPr>
          <p:cNvSpPr>
            <a:spLocks noGrp="1"/>
          </p:cNvSpPr>
          <p:nvPr>
            <p:ph type="title"/>
          </p:nvPr>
        </p:nvSpPr>
        <p:spPr>
          <a:xfrm>
            <a:off x="6513788" y="365125"/>
            <a:ext cx="4840010" cy="1807305"/>
          </a:xfrm>
        </p:spPr>
        <p:txBody>
          <a:bodyPr>
            <a:normAutofit/>
          </a:bodyPr>
          <a:lstStyle/>
          <a:p>
            <a:r>
              <a:rPr lang="en-GB" dirty="0"/>
              <a:t>Step Two – help with writing</a:t>
            </a:r>
          </a:p>
        </p:txBody>
      </p:sp>
      <p:pic>
        <p:nvPicPr>
          <p:cNvPr id="5" name="Picture 4" descr="Pencil on notebook">
            <a:extLst>
              <a:ext uri="{FF2B5EF4-FFF2-40B4-BE49-F238E27FC236}">
                <a16:creationId xmlns:a16="http://schemas.microsoft.com/office/drawing/2014/main" id="{78EDAC09-D0B0-4D6A-8DE3-E4834784A5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A62E165-BCE7-4DDB-AE35-FD17FC4846C0}"/>
              </a:ext>
            </a:extLst>
          </p:cNvPr>
          <p:cNvSpPr>
            <a:spLocks noGrp="1"/>
          </p:cNvSpPr>
          <p:nvPr>
            <p:ph idx="1"/>
          </p:nvPr>
        </p:nvSpPr>
        <p:spPr>
          <a:xfrm>
            <a:off x="6513788" y="2333297"/>
            <a:ext cx="4840010" cy="3843666"/>
          </a:xfrm>
        </p:spPr>
        <p:txBody>
          <a:bodyPr>
            <a:normAutofit/>
          </a:bodyPr>
          <a:lstStyle/>
          <a:p>
            <a:r>
              <a:rPr lang="en-GB" sz="2400" dirty="0"/>
              <a:t>Read about climate change internationally</a:t>
            </a:r>
          </a:p>
          <a:p>
            <a:r>
              <a:rPr lang="en-GB" sz="2400" dirty="0"/>
              <a:t>Read about climate change in Scotland</a:t>
            </a:r>
          </a:p>
          <a:p>
            <a:r>
              <a:rPr lang="en-GB" sz="2400" dirty="0"/>
              <a:t>Think about where your beastie lives – which aspects of climate change would affect your beastie?</a:t>
            </a:r>
          </a:p>
          <a:p>
            <a:r>
              <a:rPr lang="en-GB" sz="2400" dirty="0"/>
              <a:t>Write about where your beastie lives and how climate change will cause them problems</a:t>
            </a:r>
          </a:p>
        </p:txBody>
      </p:sp>
    </p:spTree>
    <p:extLst>
      <p:ext uri="{BB962C8B-B14F-4D97-AF65-F5344CB8AC3E}">
        <p14:creationId xmlns:p14="http://schemas.microsoft.com/office/powerpoint/2010/main" val="2465279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7C3E2FE4D6A74FB9879DB27C6834CE" ma:contentTypeVersion="13" ma:contentTypeDescription="Create a new document." ma:contentTypeScope="" ma:versionID="81fc49255dd236f9d2865081612e88cb">
  <xsd:schema xmlns:xsd="http://www.w3.org/2001/XMLSchema" xmlns:xs="http://www.w3.org/2001/XMLSchema" xmlns:p="http://schemas.microsoft.com/office/2006/metadata/properties" xmlns:ns3="2bb6afd6-b189-493e-90d9-1728c8281296" xmlns:ns4="540e88c8-237c-405e-8a77-e6d41fa5383c" targetNamespace="http://schemas.microsoft.com/office/2006/metadata/properties" ma:root="true" ma:fieldsID="e0557b9af20356e979b78e4cfefdc05b" ns3:_="" ns4:_="">
    <xsd:import namespace="2bb6afd6-b189-493e-90d9-1728c8281296"/>
    <xsd:import namespace="540e88c8-237c-405e-8a77-e6d41fa538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6afd6-b189-493e-90d9-1728c82812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0e88c8-237c-405e-8a77-e6d41fa538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90A64-92A2-4003-AB24-30D157BE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6afd6-b189-493e-90d9-1728c8281296"/>
    <ds:schemaRef ds:uri="540e88c8-237c-405e-8a77-e6d41fa53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D62DC-14C4-4F92-9022-E04B83C94C6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40e88c8-237c-405e-8a77-e6d41fa5383c"/>
    <ds:schemaRef ds:uri="http://purl.org/dc/elements/1.1/"/>
    <ds:schemaRef ds:uri="2bb6afd6-b189-493e-90d9-1728c8281296"/>
    <ds:schemaRef ds:uri="http://www.w3.org/XML/1998/namespace"/>
  </ds:schemaRefs>
</ds:datastoreItem>
</file>

<file path=customXml/itemProps3.xml><?xml version="1.0" encoding="utf-8"?>
<ds:datastoreItem xmlns:ds="http://schemas.openxmlformats.org/officeDocument/2006/customXml" ds:itemID="{0308D7C4-39F4-4FC9-81A9-16E6460B0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1636</TotalTime>
  <Words>982</Words>
  <Application>Microsoft Office PowerPoint</Application>
  <PresentationFormat>Widescreen</PresentationFormat>
  <Paragraphs>80</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Meiryo</vt:lpstr>
      <vt:lpstr>Arial</vt:lpstr>
      <vt:lpstr>Calibri</vt:lpstr>
      <vt:lpstr>Calibri Light</vt:lpstr>
      <vt:lpstr>Office Theme</vt:lpstr>
      <vt:lpstr>Wee Beasties</vt:lpstr>
      <vt:lpstr>Step One: Inventing your Beastie</vt:lpstr>
      <vt:lpstr>Step One Help with Imagining</vt:lpstr>
      <vt:lpstr>Step One Help with Writing</vt:lpstr>
      <vt:lpstr>Scottish environmental information</vt:lpstr>
      <vt:lpstr>Adaptation to Environment information</vt:lpstr>
      <vt:lpstr>Step Two: Researching your Beastie</vt:lpstr>
      <vt:lpstr>Step Two – help with doing research</vt:lpstr>
      <vt:lpstr>Step Two – help with writing</vt:lpstr>
      <vt:lpstr>Climate Change Information</vt:lpstr>
      <vt:lpstr>More Climate Change Information</vt:lpstr>
      <vt:lpstr>Step Three: Going to University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happybat</dc:creator>
  <cp:lastModifiedBy>Catherine Reid (PGR)</cp:lastModifiedBy>
  <cp:revision>9</cp:revision>
  <dcterms:created xsi:type="dcterms:W3CDTF">2021-09-08T09:20:54Z</dcterms:created>
  <dcterms:modified xsi:type="dcterms:W3CDTF">2022-04-04T12:48:53Z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0x010100EB7C3E2FE4D6A74FB9879DB27C6834CE</vt:lpwstr>
  </property>
</Properties>
</file>